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6" r:id="rId6"/>
    <p:sldId id="265" r:id="rId7"/>
    <p:sldId id="287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9" r:id="rId21"/>
    <p:sldId id="279" r:id="rId22"/>
    <p:sldId id="280" r:id="rId23"/>
    <p:sldId id="281" r:id="rId24"/>
    <p:sldId id="288" r:id="rId25"/>
    <p:sldId id="264" r:id="rId26"/>
  </p:sldIdLst>
  <p:sldSz cx="9144000" cy="6858000" type="screen4x3"/>
  <p:notesSz cx="6954838" cy="9240838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6"/>
  </p:normalViewPr>
  <p:slideViewPr>
    <p:cSldViewPr snapToGrid="0">
      <p:cViewPr>
        <p:scale>
          <a:sx n="80" d="100"/>
          <a:sy n="80" d="100"/>
        </p:scale>
        <p:origin x="2024" y="4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4" Type="http://schemas.microsoft.com/office/2016/11/relationships/changesInfo" Target="changesInfos/changesInfo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rittany  Mitchell" userId="S::debrittany.mitchell@umb.edu::f599038b-1d2a-4308-a33d-3ee250587e75" providerId="AD" clId="Web-{82FD3909-FAA7-4643-B51B-4D3976EC6E33}"/>
    <pc:docChg chg="modSld">
      <pc:chgData name="DeBrittany  Mitchell" userId="S::debrittany.mitchell@umb.edu::f599038b-1d2a-4308-a33d-3ee250587e75" providerId="AD" clId="Web-{82FD3909-FAA7-4643-B51B-4D3976EC6E33}" dt="2018-07-12T14:47:17.911" v="3" actId="20577"/>
      <pc:docMkLst>
        <pc:docMk/>
      </pc:docMkLst>
      <pc:sldChg chg="modSp">
        <pc:chgData name="DeBrittany  Mitchell" userId="S::debrittany.mitchell@umb.edu::f599038b-1d2a-4308-a33d-3ee250587e75" providerId="AD" clId="Web-{82FD3909-FAA7-4643-B51B-4D3976EC6E33}" dt="2018-07-12T14:47:17.911" v="3" actId="20577"/>
        <pc:sldMkLst>
          <pc:docMk/>
          <pc:sldMk cId="1882483696" sldId="266"/>
        </pc:sldMkLst>
        <pc:spChg chg="mod">
          <ac:chgData name="DeBrittany  Mitchell" userId="S::debrittany.mitchell@umb.edu::f599038b-1d2a-4308-a33d-3ee250587e75" providerId="AD" clId="Web-{82FD3909-FAA7-4643-B51B-4D3976EC6E33}" dt="2018-07-12T14:47:17.911" v="3" actId="20577"/>
          <ac:spMkLst>
            <pc:docMk/>
            <pc:sldMk cId="1882483696" sldId="266"/>
            <ac:spMk id="5" creationId="{00000000-0000-0000-0000-000000000000}"/>
          </ac:spMkLst>
        </pc:spChg>
      </pc:sldChg>
    </pc:docChg>
  </pc:docChgLst>
  <pc:docChgLst>
    <pc:chgData name="DeBrittany  Mitchell" userId="S::debrittany.mitchell@umb.edu::f599038b-1d2a-4308-a33d-3ee250587e75" providerId="AD" clId="Web-{76354BCE-F70D-4E0D-B310-DF9B72750506}"/>
    <pc:docChg chg="addSld delSld modSld">
      <pc:chgData name="DeBrittany  Mitchell" userId="S::debrittany.mitchell@umb.edu::f599038b-1d2a-4308-a33d-3ee250587e75" providerId="AD" clId="Web-{76354BCE-F70D-4E0D-B310-DF9B72750506}" dt="2018-07-18T16:40:06.317" v="624" actId="20577"/>
      <pc:docMkLst>
        <pc:docMk/>
      </pc:docMkLst>
      <pc:sldChg chg="addSp delSp modSp del">
        <pc:chgData name="DeBrittany  Mitchell" userId="S::debrittany.mitchell@umb.edu::f599038b-1d2a-4308-a33d-3ee250587e75" providerId="AD" clId="Web-{76354BCE-F70D-4E0D-B310-DF9B72750506}" dt="2018-07-18T15:36:35.772" v="12"/>
        <pc:sldMkLst>
          <pc:docMk/>
          <pc:sldMk cId="1882483696" sldId="266"/>
        </pc:sldMkLst>
        <pc:spChg chg="del mod">
          <ac:chgData name="DeBrittany  Mitchell" userId="S::debrittany.mitchell@umb.edu::f599038b-1d2a-4308-a33d-3ee250587e75" providerId="AD" clId="Web-{76354BCE-F70D-4E0D-B310-DF9B72750506}" dt="2018-07-18T15:36:08.412" v="7"/>
          <ac:spMkLst>
            <pc:docMk/>
            <pc:sldMk cId="1882483696" sldId="266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5:36:10.131" v="8"/>
          <ac:spMkLst>
            <pc:docMk/>
            <pc:sldMk cId="1882483696" sldId="266"/>
            <ac:spMk id="6" creationId="{00000000-0000-0000-0000-000000000000}"/>
          </ac:spMkLst>
        </pc:spChg>
        <pc:spChg chg="add del mod">
          <ac:chgData name="DeBrittany  Mitchell" userId="S::debrittany.mitchell@umb.edu::f599038b-1d2a-4308-a33d-3ee250587e75" providerId="AD" clId="Web-{76354BCE-F70D-4E0D-B310-DF9B72750506}" dt="2018-07-18T15:36:13.240" v="10"/>
          <ac:spMkLst>
            <pc:docMk/>
            <pc:sldMk cId="1882483696" sldId="266"/>
            <ac:spMk id="7" creationId="{0F601102-66A3-411B-A857-39CA6519BC90}"/>
          </ac:spMkLst>
        </pc:spChg>
      </pc:sldChg>
      <pc:sldChg chg="addSp delSp modSp">
        <pc:chgData name="DeBrittany  Mitchell" userId="S::debrittany.mitchell@umb.edu::f599038b-1d2a-4308-a33d-3ee250587e75" providerId="AD" clId="Web-{76354BCE-F70D-4E0D-B310-DF9B72750506}" dt="2018-07-18T15:59:18.942" v="192" actId="20577"/>
        <pc:sldMkLst>
          <pc:docMk/>
          <pc:sldMk cId="1261458877" sldId="268"/>
        </pc:sldMkLst>
        <pc:spChg chg="add mod">
          <ac:chgData name="DeBrittany  Mitchell" userId="S::debrittany.mitchell@umb.edu::f599038b-1d2a-4308-a33d-3ee250587e75" providerId="AD" clId="Web-{76354BCE-F70D-4E0D-B310-DF9B72750506}" dt="2018-07-18T15:51:25.504" v="153" actId="20577"/>
          <ac:spMkLst>
            <pc:docMk/>
            <pc:sldMk cId="1261458877" sldId="268"/>
            <ac:spMk id="3" creationId="{525FEC8F-8893-4B80-B659-0ACBE88E67C4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5:44:58.288" v="71"/>
          <ac:spMkLst>
            <pc:docMk/>
            <pc:sldMk cId="1261458877" sldId="268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5:45:03.898" v="73"/>
          <ac:spMkLst>
            <pc:docMk/>
            <pc:sldMk cId="1261458877" sldId="268"/>
            <ac:spMk id="6" creationId="{00000000-0000-0000-0000-000000000000}"/>
          </ac:spMkLst>
        </pc:spChg>
        <pc:spChg chg="add del mod">
          <ac:chgData name="DeBrittany  Mitchell" userId="S::debrittany.mitchell@umb.edu::f599038b-1d2a-4308-a33d-3ee250587e75" providerId="AD" clId="Web-{76354BCE-F70D-4E0D-B310-DF9B72750506}" dt="2018-07-18T15:45:27.680" v="76"/>
          <ac:spMkLst>
            <pc:docMk/>
            <pc:sldMk cId="1261458877" sldId="268"/>
            <ac:spMk id="9" creationId="{EB2D4757-7D4E-491A-9002-C8D1E6E5874A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5:59:18.942" v="192" actId="20577"/>
          <ac:spMkLst>
            <pc:docMk/>
            <pc:sldMk cId="1261458877" sldId="268"/>
            <ac:spMk id="11" creationId="{80C6084B-F3B5-4610-A4DA-995F7E8FE1ED}"/>
          </ac:spMkLst>
        </pc:spChg>
      </pc:sldChg>
      <pc:sldChg chg="addSp delSp modSp">
        <pc:chgData name="DeBrittany  Mitchell" userId="S::debrittany.mitchell@umb.edu::f599038b-1d2a-4308-a33d-3ee250587e75" providerId="AD" clId="Web-{76354BCE-F70D-4E0D-B310-DF9B72750506}" dt="2018-07-18T16:06:13.064" v="260" actId="20577"/>
        <pc:sldMkLst>
          <pc:docMk/>
          <pc:sldMk cId="732529777" sldId="270"/>
        </pc:sldMkLst>
        <pc:spChg chg="add mod">
          <ac:chgData name="DeBrittany  Mitchell" userId="S::debrittany.mitchell@umb.edu::f599038b-1d2a-4308-a33d-3ee250587e75" providerId="AD" clId="Web-{76354BCE-F70D-4E0D-B310-DF9B72750506}" dt="2018-07-18T16:06:13.064" v="260" actId="20577"/>
          <ac:spMkLst>
            <pc:docMk/>
            <pc:sldMk cId="732529777" sldId="270"/>
            <ac:spMk id="3" creationId="{5994DDB5-3637-494C-9089-3E28BD9AAB6E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5:59:50.490" v="193"/>
          <ac:spMkLst>
            <pc:docMk/>
            <pc:sldMk cId="732529777" sldId="270"/>
            <ac:spMk id="5" creationId="{00000000-0000-0000-0000-000000000000}"/>
          </ac:spMkLst>
        </pc:spChg>
        <pc:spChg chg="del mod">
          <ac:chgData name="DeBrittany  Mitchell" userId="S::debrittany.mitchell@umb.edu::f599038b-1d2a-4308-a33d-3ee250587e75" providerId="AD" clId="Web-{76354BCE-F70D-4E0D-B310-DF9B72750506}" dt="2018-07-18T15:59:59.131" v="196"/>
          <ac:spMkLst>
            <pc:docMk/>
            <pc:sldMk cId="732529777" sldId="270"/>
            <ac:spMk id="6" creationId="{00000000-0000-0000-0000-000000000000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6:05:04.640" v="241" actId="20577"/>
          <ac:spMkLst>
            <pc:docMk/>
            <pc:sldMk cId="732529777" sldId="270"/>
            <ac:spMk id="9" creationId="{EDE4550C-0A0D-443F-A34A-FFE0D403E9C7}"/>
          </ac:spMkLst>
        </pc:spChg>
      </pc:sldChg>
      <pc:sldChg chg="addSp delSp modSp">
        <pc:chgData name="DeBrittany  Mitchell" userId="S::debrittany.mitchell@umb.edu::f599038b-1d2a-4308-a33d-3ee250587e75" providerId="AD" clId="Web-{76354BCE-F70D-4E0D-B310-DF9B72750506}" dt="2018-07-18T16:12:38.204" v="362" actId="20577"/>
        <pc:sldMkLst>
          <pc:docMk/>
          <pc:sldMk cId="104213788" sldId="271"/>
        </pc:sldMkLst>
        <pc:spChg chg="add mod">
          <ac:chgData name="DeBrittany  Mitchell" userId="S::debrittany.mitchell@umb.edu::f599038b-1d2a-4308-a33d-3ee250587e75" providerId="AD" clId="Web-{76354BCE-F70D-4E0D-B310-DF9B72750506}" dt="2018-07-18T16:12:38.204" v="362" actId="20577"/>
          <ac:spMkLst>
            <pc:docMk/>
            <pc:sldMk cId="104213788" sldId="271"/>
            <ac:spMk id="3" creationId="{ED8712B0-0AA7-4B78-9FF5-11E229423EB8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06:22.221" v="261"/>
          <ac:spMkLst>
            <pc:docMk/>
            <pc:sldMk cId="104213788" sldId="271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06:23.815" v="262"/>
          <ac:spMkLst>
            <pc:docMk/>
            <pc:sldMk cId="104213788" sldId="271"/>
            <ac:spMk id="6" creationId="{00000000-0000-0000-0000-000000000000}"/>
          </ac:spMkLst>
        </pc:spChg>
        <pc:spChg chg="add del">
          <ac:chgData name="DeBrittany  Mitchell" userId="S::debrittany.mitchell@umb.edu::f599038b-1d2a-4308-a33d-3ee250587e75" providerId="AD" clId="Web-{76354BCE-F70D-4E0D-B310-DF9B72750506}" dt="2018-07-18T16:06:42.786" v="265"/>
          <ac:spMkLst>
            <pc:docMk/>
            <pc:sldMk cId="104213788" sldId="271"/>
            <ac:spMk id="9" creationId="{FC31A3E3-D85F-4459-9D7E-2A4CB2F94391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6:11:35.061" v="345" actId="20577"/>
          <ac:spMkLst>
            <pc:docMk/>
            <pc:sldMk cId="104213788" sldId="271"/>
            <ac:spMk id="11" creationId="{8AE8DB34-2E17-418C-B997-7BF64FF22BA1}"/>
          </ac:spMkLst>
        </pc:spChg>
      </pc:sldChg>
      <pc:sldChg chg="addSp delSp modSp">
        <pc:chgData name="DeBrittany  Mitchell" userId="S::debrittany.mitchell@umb.edu::f599038b-1d2a-4308-a33d-3ee250587e75" providerId="AD" clId="Web-{76354BCE-F70D-4E0D-B310-DF9B72750506}" dt="2018-07-18T16:32:01.263" v="554" actId="20577"/>
        <pc:sldMkLst>
          <pc:docMk/>
          <pc:sldMk cId="1844484200" sldId="274"/>
        </pc:sldMkLst>
        <pc:spChg chg="add del mod">
          <ac:chgData name="DeBrittany  Mitchell" userId="S::debrittany.mitchell@umb.edu::f599038b-1d2a-4308-a33d-3ee250587e75" providerId="AD" clId="Web-{76354BCE-F70D-4E0D-B310-DF9B72750506}" dt="2018-07-18T16:22:21.495" v="425"/>
          <ac:spMkLst>
            <pc:docMk/>
            <pc:sldMk cId="1844484200" sldId="274"/>
            <ac:spMk id="3" creationId="{9CA09B2D-1C20-4091-A8B6-993637FEC5F4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22:05.385" v="422"/>
          <ac:spMkLst>
            <pc:docMk/>
            <pc:sldMk cId="1844484200" sldId="274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22:37.573" v="427"/>
          <ac:spMkLst>
            <pc:docMk/>
            <pc:sldMk cId="1844484200" sldId="274"/>
            <ac:spMk id="6" creationId="{00000000-0000-0000-0000-000000000000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6:31:49.029" v="553" actId="20577"/>
          <ac:spMkLst>
            <pc:docMk/>
            <pc:sldMk cId="1844484200" sldId="274"/>
            <ac:spMk id="8" creationId="{0C825125-81E8-4D96-8EEA-E08614AC9E7D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6:32:01.263" v="554" actId="20577"/>
          <ac:spMkLst>
            <pc:docMk/>
            <pc:sldMk cId="1844484200" sldId="274"/>
            <ac:spMk id="10" creationId="{16085D31-5857-4E80-98DF-03220414D102}"/>
          </ac:spMkLst>
        </pc:spChg>
      </pc:sldChg>
      <pc:sldChg chg="addSp delSp modSp">
        <pc:chgData name="DeBrittany  Mitchell" userId="S::debrittany.mitchell@umb.edu::f599038b-1d2a-4308-a33d-3ee250587e75" providerId="AD" clId="Web-{76354BCE-F70D-4E0D-B310-DF9B72750506}" dt="2018-07-18T16:20:16.913" v="421" actId="20577"/>
        <pc:sldMkLst>
          <pc:docMk/>
          <pc:sldMk cId="482428134" sldId="277"/>
        </pc:sldMkLst>
        <pc:spChg chg="add mod">
          <ac:chgData name="DeBrittany  Mitchell" userId="S::debrittany.mitchell@umb.edu::f599038b-1d2a-4308-a33d-3ee250587e75" providerId="AD" clId="Web-{76354BCE-F70D-4E0D-B310-DF9B72750506}" dt="2018-07-18T16:20:16.913" v="421" actId="20577"/>
          <ac:spMkLst>
            <pc:docMk/>
            <pc:sldMk cId="482428134" sldId="277"/>
            <ac:spMk id="3" creationId="{DBD468DE-33F0-4877-878D-3EE61877921B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13:50.503" v="363"/>
          <ac:spMkLst>
            <pc:docMk/>
            <pc:sldMk cId="482428134" sldId="277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76354BCE-F70D-4E0D-B310-DF9B72750506}" dt="2018-07-18T16:14:00.363" v="365"/>
          <ac:spMkLst>
            <pc:docMk/>
            <pc:sldMk cId="482428134" sldId="277"/>
            <ac:spMk id="6" creationId="{00000000-0000-0000-0000-000000000000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6:19:36.208" v="413" actId="20577"/>
          <ac:spMkLst>
            <pc:docMk/>
            <pc:sldMk cId="482428134" sldId="277"/>
            <ac:spMk id="9" creationId="{9A445A5D-72CB-4AB7-9779-3C51E54EC2D3}"/>
          </ac:spMkLst>
        </pc:spChg>
      </pc:sldChg>
      <pc:sldChg chg="modSp">
        <pc:chgData name="DeBrittany  Mitchell" userId="S::debrittany.mitchell@umb.edu::f599038b-1d2a-4308-a33d-3ee250587e75" providerId="AD" clId="Web-{76354BCE-F70D-4E0D-B310-DF9B72750506}" dt="2018-07-18T16:40:06.317" v="624" actId="20577"/>
        <pc:sldMkLst>
          <pc:docMk/>
          <pc:sldMk cId="125808207" sldId="279"/>
        </pc:sldMkLst>
        <pc:spChg chg="mod">
          <ac:chgData name="DeBrittany  Mitchell" userId="S::debrittany.mitchell@umb.edu::f599038b-1d2a-4308-a33d-3ee250587e75" providerId="AD" clId="Web-{76354BCE-F70D-4E0D-B310-DF9B72750506}" dt="2018-07-18T16:36:57.717" v="581" actId="20577"/>
          <ac:spMkLst>
            <pc:docMk/>
            <pc:sldMk cId="125808207" sldId="279"/>
            <ac:spMk id="3" creationId="{A62A98B6-72ED-4F76-B75B-600C308FFAF8}"/>
          </ac:spMkLst>
        </pc:spChg>
        <pc:spChg chg="mod">
          <ac:chgData name="DeBrittany  Mitchell" userId="S::debrittany.mitchell@umb.edu::f599038b-1d2a-4308-a33d-3ee250587e75" providerId="AD" clId="Web-{76354BCE-F70D-4E0D-B310-DF9B72750506}" dt="2018-07-18T16:40:06.317" v="624" actId="20577"/>
          <ac:spMkLst>
            <pc:docMk/>
            <pc:sldMk cId="125808207" sldId="279"/>
            <ac:spMk id="9" creationId="{1E0E332C-CE6B-4D0A-8EDE-AD8C7D9C6AB4}"/>
          </ac:spMkLst>
        </pc:spChg>
      </pc:sldChg>
      <pc:sldChg chg="addSp modSp add replId">
        <pc:chgData name="DeBrittany  Mitchell" userId="S::debrittany.mitchell@umb.edu::f599038b-1d2a-4308-a33d-3ee250587e75" providerId="AD" clId="Web-{76354BCE-F70D-4E0D-B310-DF9B72750506}" dt="2018-07-18T15:43:10.551" v="70" actId="20577"/>
        <pc:sldMkLst>
          <pc:docMk/>
          <pc:sldMk cId="3510407711" sldId="287"/>
        </pc:sldMkLst>
        <pc:spChg chg="add mod">
          <ac:chgData name="DeBrittany  Mitchell" userId="S::debrittany.mitchell@umb.edu::f599038b-1d2a-4308-a33d-3ee250587e75" providerId="AD" clId="Web-{76354BCE-F70D-4E0D-B310-DF9B72750506}" dt="2018-07-18T15:40:30.827" v="42" actId="20577"/>
          <ac:spMkLst>
            <pc:docMk/>
            <pc:sldMk cId="3510407711" sldId="287"/>
            <ac:spMk id="3" creationId="{2D8B6F3B-ED75-4308-9449-637F54266686}"/>
          </ac:spMkLst>
        </pc:spChg>
        <pc:spChg chg="add mod">
          <ac:chgData name="DeBrittany  Mitchell" userId="S::debrittany.mitchell@umb.edu::f599038b-1d2a-4308-a33d-3ee250587e75" providerId="AD" clId="Web-{76354BCE-F70D-4E0D-B310-DF9B72750506}" dt="2018-07-18T15:43:10.551" v="70" actId="20577"/>
          <ac:spMkLst>
            <pc:docMk/>
            <pc:sldMk cId="3510407711" sldId="287"/>
            <ac:spMk id="7" creationId="{C6A16ED9-81AC-4E2D-8AB0-33596C1A1135}"/>
          </ac:spMkLst>
        </pc:spChg>
      </pc:sldChg>
    </pc:docChg>
  </pc:docChgLst>
  <pc:docChgLst>
    <pc:chgData name="DeBrittany  Mitchell" userId="S::debrittany.mitchell@umb.edu::f599038b-1d2a-4308-a33d-3ee250587e75" providerId="AD" clId="Web-{9D7E1C42-5588-40DE-8A6B-C780E6AD1DA1}"/>
    <pc:docChg chg="modSld">
      <pc:chgData name="DeBrittany  Mitchell" userId="S::debrittany.mitchell@umb.edu::f599038b-1d2a-4308-a33d-3ee250587e75" providerId="AD" clId="Web-{9D7E1C42-5588-40DE-8A6B-C780E6AD1DA1}" dt="2018-07-17T16:22:24.655" v="8" actId="20577"/>
      <pc:docMkLst>
        <pc:docMk/>
      </pc:docMkLst>
      <pc:sldChg chg="modSp">
        <pc:chgData name="DeBrittany  Mitchell" userId="S::debrittany.mitchell@umb.edu::f599038b-1d2a-4308-a33d-3ee250587e75" providerId="AD" clId="Web-{9D7E1C42-5588-40DE-8A6B-C780E6AD1DA1}" dt="2018-07-17T16:22:24.655" v="8" actId="20577"/>
        <pc:sldMkLst>
          <pc:docMk/>
          <pc:sldMk cId="125808207" sldId="279"/>
        </pc:sldMkLst>
        <pc:spChg chg="mod">
          <ac:chgData name="DeBrittany  Mitchell" userId="S::debrittany.mitchell@umb.edu::f599038b-1d2a-4308-a33d-3ee250587e75" providerId="AD" clId="Web-{9D7E1C42-5588-40DE-8A6B-C780E6AD1DA1}" dt="2018-07-17T16:22:24.655" v="8" actId="20577"/>
          <ac:spMkLst>
            <pc:docMk/>
            <pc:sldMk cId="125808207" sldId="279"/>
            <ac:spMk id="3" creationId="{A62A98B6-72ED-4F76-B75B-600C308FFAF8}"/>
          </ac:spMkLst>
        </pc:spChg>
        <pc:spChg chg="mod">
          <ac:chgData name="DeBrittany  Mitchell" userId="S::debrittany.mitchell@umb.edu::f599038b-1d2a-4308-a33d-3ee250587e75" providerId="AD" clId="Web-{9D7E1C42-5588-40DE-8A6B-C780E6AD1DA1}" dt="2018-07-17T16:05:55.391" v="6" actId="20577"/>
          <ac:spMkLst>
            <pc:docMk/>
            <pc:sldMk cId="125808207" sldId="279"/>
            <ac:spMk id="9" creationId="{1E0E332C-CE6B-4D0A-8EDE-AD8C7D9C6AB4}"/>
          </ac:spMkLst>
        </pc:spChg>
      </pc:sldChg>
      <pc:sldChg chg="modSp">
        <pc:chgData name="DeBrittany  Mitchell" userId="S::debrittany.mitchell@umb.edu::f599038b-1d2a-4308-a33d-3ee250587e75" providerId="AD" clId="Web-{9D7E1C42-5588-40DE-8A6B-C780E6AD1DA1}" dt="2018-07-17T16:05:34.889" v="3" actId="20577"/>
        <pc:sldMkLst>
          <pc:docMk/>
          <pc:sldMk cId="1334626401" sldId="280"/>
        </pc:sldMkLst>
        <pc:spChg chg="mod">
          <ac:chgData name="DeBrittany  Mitchell" userId="S::debrittany.mitchell@umb.edu::f599038b-1d2a-4308-a33d-3ee250587e75" providerId="AD" clId="Web-{9D7E1C42-5588-40DE-8A6B-C780E6AD1DA1}" dt="2018-07-17T16:05:34.889" v="3" actId="20577"/>
          <ac:spMkLst>
            <pc:docMk/>
            <pc:sldMk cId="1334626401" sldId="280"/>
            <ac:spMk id="3" creationId="{9D01EDE7-F2BB-45D7-86DF-E96624D37347}"/>
          </ac:spMkLst>
        </pc:spChg>
      </pc:sldChg>
    </pc:docChg>
  </pc:docChgLst>
  <pc:docChgLst>
    <pc:chgData name="DeBrittany  Mitchell" userId="S::debrittany.mitchell@umb.edu::f599038b-1d2a-4308-a33d-3ee250587e75" providerId="AD" clId="Web-{F1FD1551-84A4-4837-8C32-0CF24C9D266E}"/>
    <pc:docChg chg="modSld">
      <pc:chgData name="DeBrittany  Mitchell" userId="S::debrittany.mitchell@umb.edu::f599038b-1d2a-4308-a33d-3ee250587e75" providerId="AD" clId="Web-{F1FD1551-84A4-4837-8C32-0CF24C9D266E}" dt="2018-07-16T16:26:47.576" v="194" actId="20577"/>
      <pc:docMkLst>
        <pc:docMk/>
      </pc:docMkLst>
      <pc:sldChg chg="addSp delSp modSp">
        <pc:chgData name="DeBrittany  Mitchell" userId="S::debrittany.mitchell@umb.edu::f599038b-1d2a-4308-a33d-3ee250587e75" providerId="AD" clId="Web-{F1FD1551-84A4-4837-8C32-0CF24C9D266E}" dt="2018-07-16T16:26:47.576" v="194" actId="20577"/>
        <pc:sldMkLst>
          <pc:docMk/>
          <pc:sldMk cId="125808207" sldId="279"/>
        </pc:sldMkLst>
        <pc:spChg chg="add mod">
          <ac:chgData name="DeBrittany  Mitchell" userId="S::debrittany.mitchell@umb.edu::f599038b-1d2a-4308-a33d-3ee250587e75" providerId="AD" clId="Web-{F1FD1551-84A4-4837-8C32-0CF24C9D266E}" dt="2018-07-16T16:26:47.576" v="194" actId="20577"/>
          <ac:spMkLst>
            <pc:docMk/>
            <pc:sldMk cId="125808207" sldId="279"/>
            <ac:spMk id="3" creationId="{A62A98B6-72ED-4F76-B75B-600C308FFAF8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6:23:45.880" v="160"/>
          <ac:spMkLst>
            <pc:docMk/>
            <pc:sldMk cId="125808207" sldId="279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6:23:53.568" v="161"/>
          <ac:spMkLst>
            <pc:docMk/>
            <pc:sldMk cId="125808207" sldId="279"/>
            <ac:spMk id="6" creationId="{00000000-0000-0000-0000-000000000000}"/>
          </ac:spMkLst>
        </pc:spChg>
        <pc:spChg chg="add">
          <ac:chgData name="DeBrittany  Mitchell" userId="S::debrittany.mitchell@umb.edu::f599038b-1d2a-4308-a33d-3ee250587e75" providerId="AD" clId="Web-{F1FD1551-84A4-4837-8C32-0CF24C9D266E}" dt="2018-07-16T16:24:20.401" v="163"/>
          <ac:spMkLst>
            <pc:docMk/>
            <pc:sldMk cId="125808207" sldId="279"/>
            <ac:spMk id="9" creationId="{1E0E332C-CE6B-4D0A-8EDE-AD8C7D9C6AB4}"/>
          </ac:spMkLst>
        </pc:spChg>
      </pc:sldChg>
      <pc:sldChg chg="addSp delSp modSp">
        <pc:chgData name="DeBrittany  Mitchell" userId="S::debrittany.mitchell@umb.edu::f599038b-1d2a-4308-a33d-3ee250587e75" providerId="AD" clId="Web-{F1FD1551-84A4-4837-8C32-0CF24C9D266E}" dt="2018-07-16T16:23:35.770" v="159" actId="20577"/>
        <pc:sldMkLst>
          <pc:docMk/>
          <pc:sldMk cId="1334626401" sldId="280"/>
        </pc:sldMkLst>
        <pc:spChg chg="add mod">
          <ac:chgData name="DeBrittany  Mitchell" userId="S::debrittany.mitchell@umb.edu::f599038b-1d2a-4308-a33d-3ee250587e75" providerId="AD" clId="Web-{F1FD1551-84A4-4837-8C32-0CF24C9D266E}" dt="2018-07-16T16:15:53.774" v="148" actId="20577"/>
          <ac:spMkLst>
            <pc:docMk/>
            <pc:sldMk cId="1334626401" sldId="280"/>
            <ac:spMk id="3" creationId="{9D01EDE7-F2BB-45D7-86DF-E96624D37347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6:11:21.783" v="98"/>
          <ac:spMkLst>
            <pc:docMk/>
            <pc:sldMk cId="1334626401" sldId="280"/>
            <ac:spMk id="5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6:11:26.799" v="100"/>
          <ac:spMkLst>
            <pc:docMk/>
            <pc:sldMk cId="1334626401" sldId="280"/>
            <ac:spMk id="6" creationId="{00000000-0000-0000-0000-000000000000}"/>
          </ac:spMkLst>
        </pc:spChg>
        <pc:spChg chg="add mod">
          <ac:chgData name="DeBrittany  Mitchell" userId="S::debrittany.mitchell@umb.edu::f599038b-1d2a-4308-a33d-3ee250587e75" providerId="AD" clId="Web-{F1FD1551-84A4-4837-8C32-0CF24C9D266E}" dt="2018-07-16T16:23:35.770" v="159" actId="20577"/>
          <ac:spMkLst>
            <pc:docMk/>
            <pc:sldMk cId="1334626401" sldId="280"/>
            <ac:spMk id="9" creationId="{59ECA681-E4D1-412E-9E27-8AF6394BC033}"/>
          </ac:spMkLst>
        </pc:spChg>
      </pc:sldChg>
      <pc:sldChg chg="addSp delSp modSp">
        <pc:chgData name="DeBrittany  Mitchell" userId="S::debrittany.mitchell@umb.edu::f599038b-1d2a-4308-a33d-3ee250587e75" providerId="AD" clId="Web-{F1FD1551-84A4-4837-8C32-0CF24C9D266E}" dt="2018-07-16T16:09:57.687" v="97" actId="20577"/>
        <pc:sldMkLst>
          <pc:docMk/>
          <pc:sldMk cId="599228692" sldId="281"/>
        </pc:sldMkLst>
        <pc:spChg chg="add del mod">
          <ac:chgData name="DeBrittany  Mitchell" userId="S::debrittany.mitchell@umb.edu::f599038b-1d2a-4308-a33d-3ee250587e75" providerId="AD" clId="Web-{F1FD1551-84A4-4837-8C32-0CF24C9D266E}" dt="2018-07-16T16:09:57.687" v="97" actId="20577"/>
          <ac:spMkLst>
            <pc:docMk/>
            <pc:sldMk cId="599228692" sldId="281"/>
            <ac:spMk id="3" creationId="{1EFDB896-542A-4D04-A30C-FB13DDD4CE16}"/>
          </ac:spMkLst>
        </pc:spChg>
        <pc:spChg chg="add del">
          <ac:chgData name="DeBrittany  Mitchell" userId="S::debrittany.mitchell@umb.edu::f599038b-1d2a-4308-a33d-3ee250587e75" providerId="AD" clId="Web-{F1FD1551-84A4-4837-8C32-0CF24C9D266E}" dt="2018-07-16T15:56:24.274" v="7"/>
          <ac:spMkLst>
            <pc:docMk/>
            <pc:sldMk cId="599228692" sldId="281"/>
            <ac:spMk id="5" creationId="{39F4B221-9562-42C9-8539-8B24039501D8}"/>
          </ac:spMkLst>
        </pc:spChg>
        <pc:spChg chg="add mod">
          <ac:chgData name="DeBrittany  Mitchell" userId="S::debrittany.mitchell@umb.edu::f599038b-1d2a-4308-a33d-3ee250587e75" providerId="AD" clId="Web-{F1FD1551-84A4-4837-8C32-0CF24C9D266E}" dt="2018-07-16T16:07:22.574" v="81" actId="20577"/>
          <ac:spMkLst>
            <pc:docMk/>
            <pc:sldMk cId="599228692" sldId="281"/>
            <ac:spMk id="7" creationId="{6C6EB7DE-63CE-44AF-A7FC-DCEE70EF7077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5:55:00.693" v="3"/>
          <ac:spMkLst>
            <pc:docMk/>
            <pc:sldMk cId="599228692" sldId="281"/>
            <ac:spMk id="8" creationId="{00000000-0000-0000-0000-000000000000}"/>
          </ac:spMkLst>
        </pc:spChg>
        <pc:spChg chg="del">
          <ac:chgData name="DeBrittany  Mitchell" userId="S::debrittany.mitchell@umb.edu::f599038b-1d2a-4308-a33d-3ee250587e75" providerId="AD" clId="Web-{F1FD1551-84A4-4837-8C32-0CF24C9D266E}" dt="2018-07-16T15:56:27.133" v="8"/>
          <ac:spMkLst>
            <pc:docMk/>
            <pc:sldMk cId="599228692" sldId="281"/>
            <ac:spMk id="9" creationId="{00000000-0000-0000-0000-000000000000}"/>
          </ac:spMkLst>
        </pc:spChg>
      </pc:sldChg>
    </pc:docChg>
  </pc:docChgLst>
  <pc:docChgLst>
    <pc:chgData name="DeBrittany  Mitchell" userId="S::debrittany.mitchell@umb.edu::f599038b-1d2a-4308-a33d-3ee250587e75" providerId="AD" clId="Web-{83EE4587-EEB2-4D08-8756-41B7935FF228}"/>
    <pc:docChg chg="modSld">
      <pc:chgData name="DeBrittany  Mitchell" userId="S::debrittany.mitchell@umb.edu::f599038b-1d2a-4308-a33d-3ee250587e75" providerId="AD" clId="Web-{83EE4587-EEB2-4D08-8756-41B7935FF228}" dt="2018-07-19T14:43:00.591" v="151" actId="1076"/>
      <pc:docMkLst>
        <pc:docMk/>
      </pc:docMkLst>
      <pc:sldChg chg="modSp">
        <pc:chgData name="DeBrittany  Mitchell" userId="S::debrittany.mitchell@umb.edu::f599038b-1d2a-4308-a33d-3ee250587e75" providerId="AD" clId="Web-{83EE4587-EEB2-4D08-8756-41B7935FF228}" dt="2018-07-19T14:34:45.018" v="45" actId="20577"/>
        <pc:sldMkLst>
          <pc:docMk/>
          <pc:sldMk cId="1261458877" sldId="268"/>
        </pc:sldMkLst>
        <pc:spChg chg="mod">
          <ac:chgData name="DeBrittany  Mitchell" userId="S::debrittany.mitchell@umb.edu::f599038b-1d2a-4308-a33d-3ee250587e75" providerId="AD" clId="Web-{83EE4587-EEB2-4D08-8756-41B7935FF228}" dt="2018-07-19T14:34:45.018" v="45" actId="20577"/>
          <ac:spMkLst>
            <pc:docMk/>
            <pc:sldMk cId="1261458877" sldId="268"/>
            <ac:spMk id="3" creationId="{525FEC8F-8893-4B80-B659-0ACBE88E67C4}"/>
          </ac:spMkLst>
        </pc:spChg>
        <pc:spChg chg="mod">
          <ac:chgData name="DeBrittany  Mitchell" userId="S::debrittany.mitchell@umb.edu::f599038b-1d2a-4308-a33d-3ee250587e75" providerId="AD" clId="Web-{83EE4587-EEB2-4D08-8756-41B7935FF228}" dt="2018-07-19T14:33:52.658" v="31" actId="20577"/>
          <ac:spMkLst>
            <pc:docMk/>
            <pc:sldMk cId="1261458877" sldId="268"/>
            <ac:spMk id="11" creationId="{80C6084B-F3B5-4610-A4DA-995F7E8FE1ED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36:18.004" v="65" actId="1076"/>
        <pc:sldMkLst>
          <pc:docMk/>
          <pc:sldMk cId="104213788" sldId="271"/>
        </pc:sldMkLst>
        <pc:spChg chg="mod">
          <ac:chgData name="DeBrittany  Mitchell" userId="S::debrittany.mitchell@umb.edu::f599038b-1d2a-4308-a33d-3ee250587e75" providerId="AD" clId="Web-{83EE4587-EEB2-4D08-8756-41B7935FF228}" dt="2018-07-19T14:36:14.113" v="64" actId="20577"/>
          <ac:spMkLst>
            <pc:docMk/>
            <pc:sldMk cId="104213788" sldId="271"/>
            <ac:spMk id="3" creationId="{ED8712B0-0AA7-4B78-9FF5-11E229423EB8}"/>
          </ac:spMkLst>
        </pc:spChg>
        <pc:spChg chg="mod">
          <ac:chgData name="DeBrittany  Mitchell" userId="S::debrittany.mitchell@umb.edu::f599038b-1d2a-4308-a33d-3ee250587e75" providerId="AD" clId="Web-{83EE4587-EEB2-4D08-8756-41B7935FF228}" dt="2018-07-19T14:36:18.004" v="65" actId="1076"/>
          <ac:spMkLst>
            <pc:docMk/>
            <pc:sldMk cId="104213788" sldId="271"/>
            <ac:spMk id="11" creationId="{8AE8DB34-2E17-418C-B997-7BF64FF22BA1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37:30.630" v="74" actId="20577"/>
        <pc:sldMkLst>
          <pc:docMk/>
          <pc:sldMk cId="482428134" sldId="277"/>
        </pc:sldMkLst>
        <pc:spChg chg="mod">
          <ac:chgData name="DeBrittany  Mitchell" userId="S::debrittany.mitchell@umb.edu::f599038b-1d2a-4308-a33d-3ee250587e75" providerId="AD" clId="Web-{83EE4587-EEB2-4D08-8756-41B7935FF228}" dt="2018-07-19T14:37:30.630" v="74" actId="20577"/>
          <ac:spMkLst>
            <pc:docMk/>
            <pc:sldMk cId="482428134" sldId="277"/>
            <ac:spMk id="9" creationId="{9A445A5D-72CB-4AB7-9779-3C51E54EC2D3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40:15.069" v="109" actId="20577"/>
        <pc:sldMkLst>
          <pc:docMk/>
          <pc:sldMk cId="125808207" sldId="279"/>
        </pc:sldMkLst>
        <pc:spChg chg="mod">
          <ac:chgData name="DeBrittany  Mitchell" userId="S::debrittany.mitchell@umb.edu::f599038b-1d2a-4308-a33d-3ee250587e75" providerId="AD" clId="Web-{83EE4587-EEB2-4D08-8756-41B7935FF228}" dt="2018-07-19T14:40:15.069" v="109" actId="20577"/>
          <ac:spMkLst>
            <pc:docMk/>
            <pc:sldMk cId="125808207" sldId="279"/>
            <ac:spMk id="3" creationId="{A62A98B6-72ED-4F76-B75B-600C308FFAF8}"/>
          </ac:spMkLst>
        </pc:spChg>
        <pc:spChg chg="mod">
          <ac:chgData name="DeBrittany  Mitchell" userId="S::debrittany.mitchell@umb.edu::f599038b-1d2a-4308-a33d-3ee250587e75" providerId="AD" clId="Web-{83EE4587-EEB2-4D08-8756-41B7935FF228}" dt="2018-07-19T14:39:09.959" v="83" actId="20577"/>
          <ac:spMkLst>
            <pc:docMk/>
            <pc:sldMk cId="125808207" sldId="279"/>
            <ac:spMk id="9" creationId="{1E0E332C-CE6B-4D0A-8EDE-AD8C7D9C6AB4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40:51.617" v="117" actId="20577"/>
        <pc:sldMkLst>
          <pc:docMk/>
          <pc:sldMk cId="1334626401" sldId="280"/>
        </pc:sldMkLst>
        <pc:spChg chg="mod">
          <ac:chgData name="DeBrittany  Mitchell" userId="S::debrittany.mitchell@umb.edu::f599038b-1d2a-4308-a33d-3ee250587e75" providerId="AD" clId="Web-{83EE4587-EEB2-4D08-8756-41B7935FF228}" dt="2018-07-19T14:40:51.617" v="117" actId="20577"/>
          <ac:spMkLst>
            <pc:docMk/>
            <pc:sldMk cId="1334626401" sldId="280"/>
            <ac:spMk id="9" creationId="{59ECA681-E4D1-412E-9E27-8AF6394BC033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43:00.591" v="151" actId="1076"/>
        <pc:sldMkLst>
          <pc:docMk/>
          <pc:sldMk cId="599228692" sldId="281"/>
        </pc:sldMkLst>
        <pc:spChg chg="mod">
          <ac:chgData name="DeBrittany  Mitchell" userId="S::debrittany.mitchell@umb.edu::f599038b-1d2a-4308-a33d-3ee250587e75" providerId="AD" clId="Web-{83EE4587-EEB2-4D08-8756-41B7935FF228}" dt="2018-07-19T14:41:39.914" v="141" actId="20577"/>
          <ac:spMkLst>
            <pc:docMk/>
            <pc:sldMk cId="599228692" sldId="281"/>
            <ac:spMk id="3" creationId="{1EFDB896-542A-4D04-A30C-FB13DDD4CE16}"/>
          </ac:spMkLst>
        </pc:spChg>
        <pc:spChg chg="mod">
          <ac:chgData name="DeBrittany  Mitchell" userId="S::debrittany.mitchell@umb.edu::f599038b-1d2a-4308-a33d-3ee250587e75" providerId="AD" clId="Web-{83EE4587-EEB2-4D08-8756-41B7935FF228}" dt="2018-07-19T14:43:00.591" v="151" actId="1076"/>
          <ac:spMkLst>
            <pc:docMk/>
            <pc:sldMk cId="599228692" sldId="281"/>
            <ac:spMk id="7" creationId="{6C6EB7DE-63CE-44AF-A7FC-DCEE70EF7077}"/>
          </ac:spMkLst>
        </pc:spChg>
      </pc:sldChg>
      <pc:sldChg chg="modSp">
        <pc:chgData name="DeBrittany  Mitchell" userId="S::debrittany.mitchell@umb.edu::f599038b-1d2a-4308-a33d-3ee250587e75" providerId="AD" clId="Web-{83EE4587-EEB2-4D08-8756-41B7935FF228}" dt="2018-07-19T14:32:54.314" v="24" actId="20577"/>
        <pc:sldMkLst>
          <pc:docMk/>
          <pc:sldMk cId="3510407711" sldId="287"/>
        </pc:sldMkLst>
        <pc:spChg chg="mod">
          <ac:chgData name="DeBrittany  Mitchell" userId="S::debrittany.mitchell@umb.edu::f599038b-1d2a-4308-a33d-3ee250587e75" providerId="AD" clId="Web-{83EE4587-EEB2-4D08-8756-41B7935FF228}" dt="2018-07-19T14:31:46.703" v="11" actId="20577"/>
          <ac:spMkLst>
            <pc:docMk/>
            <pc:sldMk cId="3510407711" sldId="287"/>
            <ac:spMk id="3" creationId="{2D8B6F3B-ED75-4308-9449-637F54266686}"/>
          </ac:spMkLst>
        </pc:spChg>
        <pc:spChg chg="mod">
          <ac:chgData name="DeBrittany  Mitchell" userId="S::debrittany.mitchell@umb.edu::f599038b-1d2a-4308-a33d-3ee250587e75" providerId="AD" clId="Web-{83EE4587-EEB2-4D08-8756-41B7935FF228}" dt="2018-07-19T14:32:54.314" v="24" actId="20577"/>
          <ac:spMkLst>
            <pc:docMk/>
            <pc:sldMk cId="3510407711" sldId="287"/>
            <ac:spMk id="7" creationId="{C6A16ED9-81AC-4E2D-8AB0-33596C1A113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/>
          </p:cNvPr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8BA7F7C3-D804-9D4A-847B-670D9882AD71}" type="datetimeFigureOut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4" name="Footer Placeholder 3">
            <a:extLst/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/>
          </p:cNvPr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FD5F5715-1A4E-0245-A63C-FCB0F35CD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/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/>
          </p:cNvPr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wrap="square" lIns="92546" tIns="46273" rIns="92546" bIns="4627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98BEA52A-1F11-0049-8728-CE3FCBC0C0D9}" type="datetimeFigureOut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4" name="Slide Image Placeholder 3">
            <a:extLst/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/>
          </p:cNvPr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/>
          </p:cNvPr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/>
          </p:cNvPr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wrap="square" lIns="92546" tIns="46273" rIns="92546" bIns="4627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i="0" smtClean="0">
                <a:latin typeface="Arial" charset="0"/>
              </a:defRPr>
            </a:lvl1pPr>
          </a:lstStyle>
          <a:p>
            <a:pPr>
              <a:defRPr/>
            </a:pPr>
            <a:fld id="{9177BA4E-B295-914D-BD5E-AE234D9DE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fld id="{E019203E-FDE0-D043-A0E3-12B0FED995E8}" type="slidenum">
              <a:rPr lang="en-US" altLang="en-US">
                <a:latin typeface="Arial" charset="0"/>
              </a:rPr>
              <a:pPr/>
              <a:t>1</a:t>
            </a:fld>
            <a:endParaRPr lang="en-US" alt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31358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626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3D35157D-8AE4-6743-BC28-478D86119728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88B9EE6-1067-4046-8EFA-55C65B365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14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5F4546D7-31E8-5047-AABE-11D1CB803129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5E6E6A-C72A-4841-AB1B-7A03F2512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6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2F6F1B71-C469-D442-8CB7-4011C67C577B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A6FF1D-60CF-7B49-B535-3680E98C4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97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7655980-C80B-D842-BC91-C63565AE96D0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6C35EE-F16F-9C43-81AA-98B722D3FD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69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3" y="340994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6875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2E0BE029-C686-F447-83F2-65E07AB8797A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6E1807-6955-204C-A12D-A00E939D33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8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1561042"/>
            <a:ext cx="4038600" cy="44280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8800" y="1600200"/>
            <a:ext cx="4775200" cy="44280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50A8973-DB7F-A14A-B708-67003CD2D298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6" name="Footer Placeholder 5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526D34-CE25-2C40-AD12-0D9436FDC8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8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583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5833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F133ACE2-3B2E-3D42-8F34-4BEB37C932D5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8" name="Footer Placeholder 7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AD9CDA-E923-034F-A6AC-D1F336E6E6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095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4A9B6715-CC56-D04E-8FFD-5DFAEBD41D69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4" name="Footer Placeholder 3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935DFE-4B64-5644-ACCA-3D53A6445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61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A01B8A95-BAD1-F14D-A897-12FBDE5A78C9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3" name="Footer Placeholder 2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3E3799-9E3C-CE43-B7F4-6BFE927889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7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7C110FC7-1E7A-C94C-ADB1-7CB181302B96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6" name="Footer Placeholder 5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D29AA7-84B9-D64C-B8A7-996639E1A5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51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/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smtClean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65A8A21F-FC32-2B4C-A4BC-AB78A060571B}" type="datetime1">
              <a:rPr lang="en-US" altLang="en-US"/>
              <a:pPr>
                <a:defRPr/>
              </a:pPr>
              <a:t>7/27/18</a:t>
            </a:fld>
            <a:endParaRPr lang="en-US" altLang="en-US"/>
          </a:p>
        </p:txBody>
      </p:sp>
      <p:sp>
        <p:nvSpPr>
          <p:cNvPr id="6" name="Footer Placeholder 5">
            <a:extLst/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0" i="0" dirty="0"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/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05BCA6-1D9F-7747-8C94-AB8EACF2ED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3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25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/>
          </p:cNvPr>
          <p:cNvSpPr>
            <a:spLocks noGrp="1"/>
          </p:cNvSpPr>
          <p:nvPr>
            <p:ph type="sldNum" sz="quarter" idx="4"/>
          </p:nvPr>
        </p:nvSpPr>
        <p:spPr>
          <a:xfrm>
            <a:off x="101600" y="6429375"/>
            <a:ext cx="2133600" cy="3333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 smtClean="0">
                <a:solidFill>
                  <a:schemeClr val="bg1"/>
                </a:solidFill>
                <a:latin typeface="Verdana" charset="0"/>
              </a:defRPr>
            </a:lvl1pPr>
          </a:lstStyle>
          <a:p>
            <a:pPr>
              <a:defRPr/>
            </a:pPr>
            <a:fld id="{48896165-92FE-3C4C-80E3-B7D2D067B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lhf4@uw.edu" TargetMode="External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ChandaHD@mt.go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Neil.McNeil@umb.edu" TargetMode="External"/><Relationship Id="rId3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cecilia.gandolfo@umb.edu" TargetMode="External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lisa.hatz@doe.nh.go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ana.jefferson@umb.edu" TargetMode="External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vid.free@dol.nj.go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Linda.Mock@umb.edu" TargetMode="External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manda.Gerson@dhs.state.nj.u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brigance@uacurrents.org" TargetMode="External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bvennes@nd.go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vito.desantis@umb.edu" TargetMode="External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morgan.rincon@state.or.u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keith.ozols@dhsoha.state.or.us" TargetMode="External"/><Relationship Id="rId3" Type="http://schemas.openxmlformats.org/officeDocument/2006/relationships/hyperlink" Target="mailto:russell.thelin@umb.ed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vito.desantis@umb.edu" TargetMode="External"/><Relationship Id="rId4" Type="http://schemas.openxmlformats.org/officeDocument/2006/relationships/hyperlink" Target="mailto:Dana.jefferson@umb.edu" TargetMode="External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cmundis@pa.go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ussell.thelin@umb.edu" TargetMode="External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graham@scvrd.state.sc.u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atrok@uw.edu" TargetMode="External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Amy.rader@tn.go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ussell.thelin@umb.edu" TargetMode="External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Karen.miceli@dshs.wa.gov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pottenger@uacurrents.org" TargetMode="External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rodney.chandler@arkansas.go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vito.desantis@umb.edu" TargetMode="External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mary.burgard@ct.go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dana.jefferson@umb.edu" TargetMode="External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ennifer.scilacci@state.co.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inda.mock@umb.edu" TargetMode="External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ocelyn.langrehr@state.de.u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marchioro@illinois.gov" TargetMode="External"/><Relationship Id="rId4" Type="http://schemas.openxmlformats.org/officeDocument/2006/relationships/hyperlink" Target="mailto:jmiller@uacurrents.org" TargetMode="External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ouglas.morton@illinois.g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inda.mock@umb.edu" TargetMode="External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christine.c.robinson@maine.go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Linda.Mock@umb.edu" TargetMode="External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oey.buizon@state.ma.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0" y="863601"/>
            <a:ext cx="9144000" cy="2404532"/>
          </a:xfrm>
        </p:spPr>
        <p:txBody>
          <a:bodyPr/>
          <a:lstStyle/>
          <a:p>
            <a:r>
              <a:rPr lang="en-US" sz="3200" b="1">
                <a:latin typeface="Century Gothic" charset="0"/>
                <a:ea typeface="Century Gothic" charset="0"/>
                <a:cs typeface="Century Gothic" charset="0"/>
              </a:rPr>
              <a:t>Job-Driven Technical Assistance Center </a:t>
            </a:r>
            <a:br>
              <a:rPr lang="en-US" sz="3200" b="1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1">
                <a:latin typeface="Century Gothic" charset="0"/>
                <a:ea typeface="Century Gothic" charset="0"/>
                <a:cs typeface="Century Gothic" charset="0"/>
              </a:rPr>
              <a:t>(JD-VRTAC)</a:t>
            </a:r>
            <a:br>
              <a:rPr lang="en-US" sz="3200" b="1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>
                <a:latin typeface="Century Gothic" charset="0"/>
                <a:ea typeface="Century Gothic" charset="0"/>
                <a:cs typeface="Century Gothic" charset="0"/>
              </a:rPr>
              <a:t/>
            </a:r>
            <a:br>
              <a:rPr lang="en-US" sz="320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1">
                <a:latin typeface="Century Gothic" charset="0"/>
                <a:ea typeface="Century Gothic" charset="0"/>
                <a:cs typeface="Century Gothic" charset="0"/>
              </a:rPr>
              <a:t>Learning Collaborative State Vocational Rehabilitation Agencies</a:t>
            </a:r>
            <a:r>
              <a:rPr lang="en-US" sz="3600"/>
              <a:t/>
            </a:r>
            <a:br>
              <a:rPr lang="en-US" sz="3600"/>
            </a:br>
            <a:endParaRPr lang="en-US" altLang="en-US" sz="3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101600" y="3445934"/>
            <a:ext cx="8872538" cy="1244600"/>
          </a:xfrm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Learning Collaborative 2018</a:t>
            </a:r>
          </a:p>
          <a:p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Washington DC</a:t>
            </a:r>
          </a:p>
          <a:p>
            <a:endParaRPr lang="en-US" sz="200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3FFAEE-865F-9C4D-9109-3D833FBC5097}" type="slidenum">
              <a:rPr lang="en-US" altLang="en-US" sz="1400">
                <a:solidFill>
                  <a:schemeClr val="bg1"/>
                </a:solidFill>
                <a:latin typeface="Verdana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>
              <a:solidFill>
                <a:schemeClr val="bg1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255"/>
            <a:ext cx="6587067" cy="1219412"/>
          </a:xfrm>
        </p:spPr>
        <p:txBody>
          <a:bodyPr/>
          <a:lstStyle/>
          <a:p>
            <a:r>
              <a:rPr lang="en-US"/>
              <a:t>Montana Department of Vocational Rehabilitation and Blind Services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 Business Engagement, Labor Market Information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/>
              <a:t>Chanda </a:t>
            </a:r>
            <a:r>
              <a:rPr lang="en-US" sz="1600" err="1"/>
              <a:t>Hermansen</a:t>
            </a:r>
            <a:r>
              <a:rPr lang="en-US" sz="1600"/>
              <a:t>-Dudley, </a:t>
            </a:r>
            <a:r>
              <a:rPr lang="en-US" sz="1600" err="1"/>
              <a:t>Hermanson</a:t>
            </a:r>
            <a:r>
              <a:rPr lang="en-US" sz="1600"/>
              <a:t>-Dudley, </a:t>
            </a:r>
            <a:r>
              <a:rPr lang="en-US" sz="1600">
                <a:hlinkClick r:id="rId2"/>
              </a:rPr>
              <a:t>ChandaHD@mt.gov</a:t>
            </a:r>
            <a:r>
              <a:rPr lang="en-US" sz="1600"/>
              <a:t> </a:t>
            </a:r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 Laurie Ford, </a:t>
            </a:r>
            <a:r>
              <a:rPr lang="en-US" sz="1600" u="sng">
                <a:hlinkClick r:id="rId3"/>
              </a:rPr>
              <a:t>lhf4@uw.edu</a:t>
            </a:r>
            <a:r>
              <a:rPr lang="en-US" sz="1600"/>
              <a:t> </a:t>
            </a:r>
            <a:endParaRPr lang="en-US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800" b="1"/>
              <a:t>Goals: </a:t>
            </a:r>
          </a:p>
          <a:p>
            <a:r>
              <a:rPr lang="en-US" sz="1600"/>
              <a:t>Develop capacity to engage and support business</a:t>
            </a:r>
          </a:p>
          <a:p>
            <a:r>
              <a:rPr lang="en-US" sz="1600"/>
              <a:t>Develop and implement a communication strategy</a:t>
            </a:r>
          </a:p>
          <a:p>
            <a:r>
              <a:rPr lang="en-US" sz="1600"/>
              <a:t>Develop marketing materials</a:t>
            </a:r>
          </a:p>
          <a:p>
            <a:r>
              <a:rPr lang="en-US" sz="1600"/>
              <a:t>Integrate LMI into the counseling process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40200" y="1600200"/>
            <a:ext cx="5003800" cy="442806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/>
              <a:t>Quick Facts</a:t>
            </a:r>
          </a:p>
          <a:p>
            <a:pPr lvl="0"/>
            <a:r>
              <a:rPr lang="en-US" sz="1800"/>
              <a:t>Combined agency in the Department of Public Health and Human Services</a:t>
            </a:r>
          </a:p>
          <a:p>
            <a:pPr lvl="0"/>
            <a:r>
              <a:rPr lang="en-US" sz="1800"/>
              <a:t>48 VRCs across 11 offices statewide</a:t>
            </a:r>
          </a:p>
          <a:p>
            <a:pPr lvl="0"/>
            <a:r>
              <a:rPr lang="en-US" sz="1800"/>
              <a:t>No Employment Specialists</a:t>
            </a:r>
          </a:p>
          <a:p>
            <a:pPr marL="0" lvl="0" indent="0">
              <a:buNone/>
            </a:pPr>
            <a:r>
              <a:rPr lang="en-US" sz="1800" b="1"/>
              <a:t>Accomplishments </a:t>
            </a:r>
          </a:p>
          <a:p>
            <a:pPr lvl="0"/>
            <a:r>
              <a:rPr lang="en-US" sz="1400"/>
              <a:t>Systematically sharing business contacts and data with workforce partners (Job Services)</a:t>
            </a:r>
          </a:p>
          <a:p>
            <a:pPr lvl="0"/>
            <a:r>
              <a:rPr lang="en-US" sz="1400"/>
              <a:t>Completed Windmills Train-the Trainer in collaboration with Workforce partners</a:t>
            </a:r>
          </a:p>
          <a:p>
            <a:pPr lvl="0"/>
            <a:r>
              <a:rPr lang="en-US" sz="1400"/>
              <a:t>Business Services team participating on Job Services Employer Councils and Chamber meetings</a:t>
            </a:r>
          </a:p>
          <a:p>
            <a:pPr lvl="0"/>
            <a:r>
              <a:rPr lang="en-US" sz="1400"/>
              <a:t>Developed business-focused website and marketing content about VR services to business</a:t>
            </a:r>
          </a:p>
          <a:p>
            <a:pPr lvl="0"/>
            <a:r>
              <a:rPr lang="en-US" sz="1400"/>
              <a:t>Received LMI training from Department of Labor and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6" descr="Road map of Montana" title="State of Montana 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135255"/>
            <a:ext cx="2160270" cy="10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Nebraska Vocational Rehabilitation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036320"/>
            <a:ext cx="4038600" cy="4952788"/>
          </a:xfrm>
        </p:spPr>
        <p:txBody>
          <a:bodyPr/>
          <a:lstStyle/>
          <a:p>
            <a:pPr marL="0" indent="0">
              <a:buNone/>
            </a:pPr>
            <a:r>
              <a:rPr lang="en-US" sz="1600" b="1"/>
              <a:t>Project Area:</a:t>
            </a:r>
            <a:r>
              <a:rPr lang="en-US" sz="1600"/>
              <a:t> Business Engagement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/>
              <a:t>Paige Rose</a:t>
            </a:r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 Neil McNeil</a:t>
            </a:r>
          </a:p>
          <a:p>
            <a:pPr marL="0" indent="0">
              <a:buNone/>
            </a:pPr>
            <a:r>
              <a:rPr lang="en-US" sz="1600">
                <a:hlinkClick r:id="rId2"/>
              </a:rPr>
              <a:t>Neil.McNeil@umb.edu</a:t>
            </a:r>
            <a:r>
              <a:rPr lang="en-US" sz="1600"/>
              <a:t> 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Goals: </a:t>
            </a:r>
            <a:endParaRPr lang="en-US"/>
          </a:p>
          <a:p>
            <a:r>
              <a:rPr lang="en-US" sz="1600"/>
              <a:t>Increase agency buy-in of customized employment (CE)</a:t>
            </a:r>
          </a:p>
          <a:p>
            <a:r>
              <a:rPr lang="en-US" sz="1600"/>
              <a:t>Increase development of business </a:t>
            </a:r>
          </a:p>
          <a:p>
            <a:r>
              <a:rPr lang="en-US" sz="1600"/>
              <a:t>engagement competencies </a:t>
            </a:r>
          </a:p>
          <a:p>
            <a:r>
              <a:rPr lang="en-US" sz="1600"/>
              <a:t>Develop CE components and </a:t>
            </a:r>
          </a:p>
          <a:p>
            <a:r>
              <a:rPr lang="en-US" sz="1600"/>
              <a:t>competencies for VR staff and providers </a:t>
            </a:r>
          </a:p>
          <a:p>
            <a:r>
              <a:rPr lang="en-US" sz="1600"/>
              <a:t>Increase business engagement in CE </a:t>
            </a:r>
          </a:p>
          <a:p>
            <a:r>
              <a:rPr lang="en-US" sz="1600"/>
              <a:t>Establish policies around CE and Discovery </a:t>
            </a:r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8800" y="1143000"/>
            <a:ext cx="4775200" cy="4885267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Quick Facts</a:t>
            </a:r>
          </a:p>
          <a:p>
            <a:pPr lvl="0"/>
            <a:r>
              <a:rPr lang="en-US" sz="1600"/>
              <a:t>General agency in the Department of Education</a:t>
            </a:r>
          </a:p>
          <a:p>
            <a:pPr lvl="0"/>
            <a:r>
              <a:rPr lang="en-US" sz="1600"/>
              <a:t>45 VRCs and across 11 field offices</a:t>
            </a:r>
          </a:p>
          <a:p>
            <a:pPr lvl="0"/>
            <a:r>
              <a:rPr lang="en-US" sz="1600"/>
              <a:t>4 Business Account Managers (BAMs)</a:t>
            </a:r>
          </a:p>
          <a:p>
            <a:pPr marL="0" lvl="0" indent="0">
              <a:buNone/>
            </a:pPr>
            <a:r>
              <a:rPr lang="en-US" sz="1800" b="1"/>
              <a:t>Accomplishments</a:t>
            </a:r>
          </a:p>
          <a:p>
            <a:r>
              <a:rPr lang="en-US" sz="1600"/>
              <a:t>Trained 98 VRCs and 66 service provider staff on Customized Employment and completed pre/post training survey</a:t>
            </a:r>
          </a:p>
          <a:p>
            <a:r>
              <a:rPr lang="en-US" sz="1600"/>
              <a:t>Developed two videos highlighting CE from an employer’s perspective</a:t>
            </a:r>
          </a:p>
          <a:p>
            <a:r>
              <a:rPr lang="en-US" sz="1600"/>
              <a:t>Developed 6 customized employment opportunity proposals with employers as of November 2017. </a:t>
            </a:r>
          </a:p>
          <a:p>
            <a:r>
              <a:rPr lang="en-US" sz="1600"/>
              <a:t>Determined business engagement activities and processes for BAMs and job placement staff to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7" name="Picture 6" descr="Nebraska state road map" title="Road Map of the State of Nebrask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15" y="106680"/>
            <a:ext cx="2102485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1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60632" cy="1143000"/>
          </a:xfrm>
        </p:spPr>
        <p:txBody>
          <a:bodyPr/>
          <a:lstStyle/>
          <a:p>
            <a:r>
              <a:rPr lang="en-US" sz="2800" dirty="0"/>
              <a:t>New Hampshire </a:t>
            </a:r>
            <a:r>
              <a:rPr lang="en-US" sz="2800" dirty="0" smtClean="0"/>
              <a:t>Vocational Rehabilitation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0C825125-81E8-4D96-8EEA-E08614AC9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036320"/>
            <a:ext cx="3556000" cy="495278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Project Area:</a:t>
            </a:r>
            <a:r>
              <a:rPr lang="en-US" sz="1600" dirty="0"/>
              <a:t> Business Engagement</a:t>
            </a:r>
          </a:p>
          <a:p>
            <a:pPr marL="0" indent="0">
              <a:buNone/>
            </a:pPr>
            <a:r>
              <a:rPr lang="en-US" sz="1600" b="1" dirty="0"/>
              <a:t>Agency Lead: Lisa Hinson- </a:t>
            </a:r>
            <a:r>
              <a:rPr lang="en-US" sz="1600" b="1" dirty="0" err="1"/>
              <a:t>Hatz</a:t>
            </a:r>
            <a:r>
              <a:rPr lang="en-US" sz="1600" b="1" dirty="0"/>
              <a:t>, </a:t>
            </a:r>
            <a:r>
              <a:rPr lang="en-US" sz="1600" dirty="0">
                <a:hlinkClick r:id="rId2"/>
              </a:rPr>
              <a:t>lisa.hatz@doe.nh.gov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 Cecilia Gandolfo, </a:t>
            </a:r>
            <a:r>
              <a:rPr lang="en-US" sz="1600" dirty="0">
                <a:hlinkClick r:id="rId3"/>
              </a:rPr>
              <a:t>cecilia.gandolfo@umb.edu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Goals: </a:t>
            </a:r>
            <a:endParaRPr lang="en-US" dirty="0"/>
          </a:p>
          <a:p>
            <a:r>
              <a:rPr lang="en-US" sz="1600" dirty="0"/>
              <a:t>Evaluate current business engagement, job development &amp; placement services</a:t>
            </a:r>
          </a:p>
          <a:p>
            <a:r>
              <a:rPr lang="en-US" sz="1600" dirty="0"/>
              <a:t>Provide agency framework and planning parameters for regional staff </a:t>
            </a:r>
          </a:p>
          <a:p>
            <a:r>
              <a:rPr lang="en-US" sz="1600" dirty="0"/>
              <a:t>Formalize role and function of NHVR central office/ corporate/ business relations unit</a:t>
            </a:r>
          </a:p>
          <a:p>
            <a:endParaRPr lang="en-US" sz="1600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16085D31-5857-4E80-98DF-03220414D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305" y="1513064"/>
            <a:ext cx="5315285" cy="432165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Quick Facts</a:t>
            </a:r>
          </a:p>
          <a:p>
            <a:pPr lvl="0"/>
            <a:r>
              <a:rPr lang="en-US" sz="1600" dirty="0"/>
              <a:t>Combined agency in Department of Education</a:t>
            </a:r>
          </a:p>
          <a:p>
            <a:pPr lvl="0"/>
            <a:r>
              <a:rPr lang="en-US" sz="1600" dirty="0"/>
              <a:t>41 VRCs across 7 offices statewide </a:t>
            </a:r>
          </a:p>
          <a:p>
            <a:pPr lvl="0"/>
            <a:r>
              <a:rPr lang="en-US" sz="1600" dirty="0"/>
              <a:t>1 Business Engagement Administrator</a:t>
            </a:r>
          </a:p>
          <a:p>
            <a:pPr lvl="0"/>
            <a:r>
              <a:rPr lang="en-US" sz="1600" dirty="0"/>
              <a:t>1 Employment Placement Specialist, 1 Program Specialist III, and 1 Public Relations </a:t>
            </a:r>
            <a:r>
              <a:rPr lang="en-US" sz="1600" dirty="0" smtClean="0"/>
              <a:t>Specialist</a:t>
            </a:r>
            <a:endParaRPr lang="en-US" sz="1600" b="1" dirty="0"/>
          </a:p>
          <a:p>
            <a:pPr marL="0" lvl="0" indent="0">
              <a:buNone/>
            </a:pPr>
            <a:r>
              <a:rPr lang="en-US" sz="1800" b="1" dirty="0" smtClean="0"/>
              <a:t>Accomplishments</a:t>
            </a:r>
            <a:endParaRPr lang="en-US" sz="1800" b="1" dirty="0"/>
          </a:p>
          <a:p>
            <a:r>
              <a:rPr lang="en-US" sz="1400" dirty="0"/>
              <a:t>Developed a Work Based Learning menu of services, launched in the summer of 2017</a:t>
            </a:r>
          </a:p>
          <a:p>
            <a:r>
              <a:rPr lang="en-US" sz="1400" dirty="0"/>
              <a:t>Finalizing vision for BEU marketing material</a:t>
            </a:r>
          </a:p>
          <a:p>
            <a:r>
              <a:rPr lang="en-US" sz="1400" dirty="0"/>
              <a:t>Enhanced communication with CRPs to meet BE goals and enhance collaboration </a:t>
            </a:r>
          </a:p>
          <a:p>
            <a:r>
              <a:rPr lang="en-US" sz="1400" dirty="0"/>
              <a:t>Trained staff on the NEOSERRA program to collect business engagement activities</a:t>
            </a:r>
          </a:p>
          <a:p>
            <a:r>
              <a:rPr lang="en-US" sz="1400" dirty="0"/>
              <a:t>Provided in depth, disability specific trainings to a businesses</a:t>
            </a:r>
          </a:p>
          <a:p>
            <a:r>
              <a:rPr lang="en-US" sz="1400" dirty="0"/>
              <a:t>Creation of business engagement unit policy</a:t>
            </a:r>
          </a:p>
        </p:txBody>
      </p:sp>
      <p:pic>
        <p:nvPicPr>
          <p:cNvPr id="6" name="Picture 5" descr="New Hampshire state road map" title="Road Map of the State of New Hampshi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3" y="20054"/>
            <a:ext cx="839537" cy="139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68533" cy="1143000"/>
          </a:xfrm>
        </p:spPr>
        <p:txBody>
          <a:bodyPr/>
          <a:lstStyle/>
          <a:p>
            <a:r>
              <a:rPr lang="en-US"/>
              <a:t>New Jersey Division of Vocational Rehabilitation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185333"/>
            <a:ext cx="4267200" cy="4910668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 Business Engagement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/>
              <a:t>David Free, </a:t>
            </a:r>
            <a:r>
              <a:rPr lang="en-US" sz="1600">
                <a:hlinkClick r:id="rId2"/>
              </a:rPr>
              <a:t>David.free@dol.nj.gov</a:t>
            </a:r>
            <a:r>
              <a:rPr lang="en-US" sz="1600"/>
              <a:t> </a:t>
            </a:r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 Dana Jefferson, </a:t>
            </a:r>
            <a:r>
              <a:rPr lang="en-US" sz="1600" u="sng">
                <a:hlinkClick r:id="rId3"/>
              </a:rPr>
              <a:t>dana.jefferson@umb.edu</a:t>
            </a:r>
            <a:r>
              <a:rPr lang="en-US" sz="1600"/>
              <a:t> 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Goals: </a:t>
            </a:r>
          </a:p>
          <a:p>
            <a:pPr marL="0" indent="0">
              <a:buNone/>
            </a:pPr>
            <a:r>
              <a:rPr lang="en-US" sz="1600"/>
              <a:t>Create a consistent and unified approach to business outreach, which involved:</a:t>
            </a:r>
          </a:p>
          <a:p>
            <a:pPr lvl="0"/>
            <a:r>
              <a:rPr lang="en-US" sz="1600"/>
              <a:t>Hiring a Business Outreach Team Chief</a:t>
            </a:r>
          </a:p>
          <a:p>
            <a:pPr lvl="0"/>
            <a:r>
              <a:rPr lang="en-US" sz="1600"/>
              <a:t>Identifying skill sets for BOT reps</a:t>
            </a:r>
          </a:p>
          <a:p>
            <a:pPr lvl="0"/>
            <a:r>
              <a:rPr lang="en-US" sz="1600"/>
              <a:t>Determining BOT roles, expectations, and performance measures</a:t>
            </a:r>
          </a:p>
          <a:p>
            <a:pPr lvl="0"/>
            <a:r>
              <a:rPr lang="en-US" sz="1600"/>
              <a:t>Identifying communication plan for all business outreach partners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04266" y="1185333"/>
            <a:ext cx="4639733" cy="4910668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Quick Facts</a:t>
            </a:r>
          </a:p>
          <a:p>
            <a:pPr lvl="0"/>
            <a:r>
              <a:rPr lang="en-US" sz="1600"/>
              <a:t>General agency in the Department of Labor</a:t>
            </a:r>
          </a:p>
          <a:p>
            <a:pPr lvl="0"/>
            <a:r>
              <a:rPr lang="en-US" sz="1600"/>
              <a:t>140 VRCs across 18 field offices; 16 offices are co-located in One-Stops</a:t>
            </a:r>
          </a:p>
          <a:p>
            <a:pPr lvl="0"/>
            <a:r>
              <a:rPr lang="en-US" sz="1600"/>
              <a:t>1 Business Outreach Chief and 6 Program Development Specialists </a:t>
            </a:r>
          </a:p>
          <a:p>
            <a:pPr marL="0" lvl="0" indent="0">
              <a:buNone/>
            </a:pPr>
            <a:r>
              <a:rPr lang="en-US" sz="1800" b="1"/>
              <a:t>Accomplishments</a:t>
            </a:r>
          </a:p>
          <a:p>
            <a:r>
              <a:rPr lang="en-US" sz="1600"/>
              <a:t>Developed comprehensive job descriptions </a:t>
            </a:r>
          </a:p>
          <a:p>
            <a:r>
              <a:rPr lang="en-US" sz="1600"/>
              <a:t>Hired Business Outreach chief and team</a:t>
            </a:r>
          </a:p>
          <a:p>
            <a:r>
              <a:rPr lang="en-US" sz="1600"/>
              <a:t>Identified the desired skills for BOT representatives</a:t>
            </a:r>
          </a:p>
          <a:p>
            <a:r>
              <a:rPr lang="en-US" sz="1600"/>
              <a:t>BOT representatives received training on team protocols, structure, function, vision, and rationale for engaging business in VR.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 descr="New Jersey state road map" title="Road Map of the State of New Jersey 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84" y="1"/>
            <a:ext cx="88444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79733" cy="1143000"/>
          </a:xfrm>
        </p:spPr>
        <p:txBody>
          <a:bodyPr/>
          <a:lstStyle/>
          <a:p>
            <a:r>
              <a:rPr lang="en-US"/>
              <a:t>New Jersey Commission for the Blind and Visually Impaired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143000"/>
            <a:ext cx="3386668" cy="484610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Engagement, Labor Market Information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r>
              <a:rPr lang="en-US" sz="1600" dirty="0"/>
              <a:t>Amanda Gerson, </a:t>
            </a:r>
            <a:r>
              <a:rPr lang="en-US" sz="1600" u="sng" dirty="0">
                <a:hlinkClick r:id="rId2"/>
              </a:rPr>
              <a:t>Amanda.Gerson@dhs.state.nj.us</a:t>
            </a:r>
            <a:r>
              <a:rPr lang="en-US" sz="1600" dirty="0"/>
              <a:t> </a:t>
            </a:r>
            <a:r>
              <a:rPr lang="en-US" sz="1600" b="1" dirty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 Linda Mock, </a:t>
            </a:r>
            <a:r>
              <a:rPr lang="en-US" sz="1600" u="sng" dirty="0">
                <a:hlinkClick r:id="rId3"/>
              </a:rPr>
              <a:t>Linda.Mock@umb.edu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pPr lvl="0"/>
            <a:r>
              <a:rPr lang="en-US" sz="1600" dirty="0"/>
              <a:t>Develop a sustainable model for the Business Relations Unit (BRU) based on promising and emerging job-driven practices</a:t>
            </a:r>
          </a:p>
          <a:p>
            <a:pPr lvl="0"/>
            <a:r>
              <a:rPr lang="en-US" sz="1600" dirty="0"/>
              <a:t>Develop a model to effectively use Labor Market Information (LMI).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369734" y="1143000"/>
            <a:ext cx="5774266" cy="4986867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Quick Facts</a:t>
            </a:r>
          </a:p>
          <a:p>
            <a:pPr lvl="0"/>
            <a:r>
              <a:rPr lang="en-US" sz="1600"/>
              <a:t>Blind agency in the Department of Human Services</a:t>
            </a:r>
          </a:p>
          <a:p>
            <a:pPr lvl="0"/>
            <a:r>
              <a:rPr lang="en-US" sz="1600"/>
              <a:t>29 VRCs and 12-14 Technology Services Specialists across 4 offices statewide</a:t>
            </a:r>
          </a:p>
          <a:p>
            <a:pPr lvl="0"/>
            <a:r>
              <a:rPr lang="en-US" sz="1600"/>
              <a:t>2 Business Relations Specialists and 1 Business Relations Manager</a:t>
            </a:r>
          </a:p>
          <a:p>
            <a:pPr marL="0" lvl="0" indent="0">
              <a:buNone/>
            </a:pPr>
            <a:r>
              <a:rPr lang="en-US" sz="1800" b="1"/>
              <a:t>Accomplishments </a:t>
            </a:r>
          </a:p>
          <a:p>
            <a:pPr lvl="0"/>
            <a:r>
              <a:rPr lang="en-US" sz="1400"/>
              <a:t>Established/staffed a Business Relations Unit (BRU)</a:t>
            </a:r>
          </a:p>
          <a:p>
            <a:pPr lvl="0"/>
            <a:r>
              <a:rPr lang="en-US" sz="1400"/>
              <a:t>Trained VRCs on the Talent Acquisition Portal (TAP) and Labor Market Information </a:t>
            </a:r>
          </a:p>
          <a:p>
            <a:pPr lvl="0"/>
            <a:r>
              <a:rPr lang="en-US" sz="1400"/>
              <a:t>Hosted a reverse-job fair, which allowed consumers to present their job skills and interests to 15 local employers.  </a:t>
            </a:r>
          </a:p>
          <a:p>
            <a:pPr lvl="0"/>
            <a:r>
              <a:rPr lang="en-US" sz="1400"/>
              <a:t>Hosted first Business Summit with 10 business partners to dispel myths and misconceptions about blindness, provide accessibility training, and educate businesses about what the BRU can offer.</a:t>
            </a:r>
          </a:p>
          <a:p>
            <a:pPr lvl="0"/>
            <a:r>
              <a:rPr lang="en-US" sz="1400"/>
              <a:t>Developed comprehensive soft-skills training to deliver quarterly to consumers</a:t>
            </a:r>
            <a:r>
              <a:rPr lang="en-US" sz="160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 descr="New Jersey state road map" title="Road Map of the State of New Jersey 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17" y="0"/>
            <a:ext cx="88444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07200" cy="1143000"/>
          </a:xfrm>
        </p:spPr>
        <p:txBody>
          <a:bodyPr/>
          <a:lstStyle/>
          <a:p>
            <a:r>
              <a:rPr lang="en-US"/>
              <a:t>North Dakota Division of Vocational Rehabilitation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DBD468DE-33F0-4877-878D-3EE61877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143000"/>
            <a:ext cx="3386668" cy="484610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  Labor Market Information</a:t>
            </a:r>
          </a:p>
          <a:p>
            <a:pPr marL="0" indent="0">
              <a:buNone/>
            </a:pPr>
            <a:r>
              <a:rPr lang="en-US" sz="1600" b="1" dirty="0"/>
              <a:t>Agency Lead: Brenda </a:t>
            </a:r>
            <a:r>
              <a:rPr lang="en-US" sz="1600" b="1" dirty="0" err="1"/>
              <a:t>Vennes</a:t>
            </a:r>
            <a:r>
              <a:rPr lang="en-US" sz="1600" b="1" dirty="0"/>
              <a:t>, </a:t>
            </a:r>
            <a:r>
              <a:rPr lang="en-US" sz="1600" dirty="0">
                <a:hlinkClick r:id="rId2"/>
              </a:rPr>
              <a:t>bvennes@nd.gov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 Terry Brigance, </a:t>
            </a:r>
            <a:r>
              <a:rPr lang="en-US" sz="1600" dirty="0">
                <a:hlinkClick r:id="rId3"/>
              </a:rPr>
              <a:t>tbrigance@uacurrents.org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r>
              <a:rPr lang="en-US" sz="1600" dirty="0"/>
              <a:t>Improve Business Engagement Practices</a:t>
            </a:r>
          </a:p>
          <a:p>
            <a:r>
              <a:rPr lang="en-US" sz="1600" dirty="0"/>
              <a:t>Increase VR counselor and VR client use of LMI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9A445A5D-72CB-4AB7-9779-3C51E54EC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9733" y="1143000"/>
            <a:ext cx="5774266" cy="4986867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Quick Facts</a:t>
            </a:r>
          </a:p>
          <a:p>
            <a:r>
              <a:rPr lang="en-US" sz="1600" dirty="0"/>
              <a:t>General agency located within the North Dakota Department of Human Services </a:t>
            </a:r>
          </a:p>
          <a:p>
            <a:r>
              <a:rPr lang="en-US" sz="1600" dirty="0"/>
              <a:t>42 VR Counselors and 3 business engagement staff across eight offices statewide </a:t>
            </a:r>
            <a:endParaRPr lang="en-US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Accomplishments</a:t>
            </a:r>
            <a:r>
              <a:rPr lang="en-US" sz="1800" b="1" dirty="0"/>
              <a:t> </a:t>
            </a:r>
          </a:p>
          <a:p>
            <a:r>
              <a:rPr lang="en-US" sz="1800" dirty="0"/>
              <a:t>Completed Best Practice Guidelines for business engagement</a:t>
            </a:r>
          </a:p>
          <a:p>
            <a:r>
              <a:rPr lang="en-US" sz="1800" dirty="0"/>
              <a:t>Presented Guidelines to statewide ND DVR Staff</a:t>
            </a:r>
          </a:p>
          <a:p>
            <a:r>
              <a:rPr lang="en-US" sz="1800" dirty="0"/>
              <a:t>Establishing 40 employer contacts per counselor</a:t>
            </a:r>
          </a:p>
          <a:p>
            <a:r>
              <a:rPr lang="en-US" sz="1800" dirty="0"/>
              <a:t>Implemented and completed pilot of LMI</a:t>
            </a:r>
          </a:p>
          <a:p>
            <a:r>
              <a:rPr lang="en-US" sz="1800" dirty="0"/>
              <a:t>Presented LMI process to statewide to ND DVR Staff</a:t>
            </a:r>
          </a:p>
          <a:p>
            <a:endParaRPr lang="en-US" sz="1400" dirty="0"/>
          </a:p>
        </p:txBody>
      </p:sp>
      <p:pic>
        <p:nvPicPr>
          <p:cNvPr id="6" name="Picture 5" descr="North Dakota road map" title="Road Map of State of North Dakot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89" y="110490"/>
            <a:ext cx="1861820" cy="10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000"/>
              <a:t>Oregon Commission for the Blind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1561042"/>
            <a:ext cx="3640667" cy="4428066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r>
              <a:rPr lang="en-US" sz="1600" dirty="0"/>
              <a:t>Morgan Rincon, </a:t>
            </a:r>
            <a:r>
              <a:rPr lang="en-US" sz="1600" u="sng" dirty="0">
                <a:hlinkClick r:id="rId2"/>
              </a:rPr>
              <a:t>morgan.rincon@state.or.us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 Vito DeSantis, </a:t>
            </a:r>
            <a:r>
              <a:rPr lang="en-US" sz="1600" u="sng" dirty="0">
                <a:hlinkClick r:id="rId3"/>
              </a:rPr>
              <a:t>vito.desantis@umb.edu</a:t>
            </a:r>
            <a:endParaRPr lang="en-US" sz="16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Goals: </a:t>
            </a:r>
          </a:p>
          <a:p>
            <a:r>
              <a:rPr lang="en-US" sz="1600" dirty="0"/>
              <a:t>Strategically build a highly responsive and efficient business relationship capacity by maximizing resources available in state</a:t>
            </a:r>
          </a:p>
          <a:p>
            <a:r>
              <a:rPr lang="en-US" sz="1600" dirty="0"/>
              <a:t>Coordinate business engagement activities with partners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742267" y="1600200"/>
            <a:ext cx="5401733" cy="451273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Quick Facts:</a:t>
            </a:r>
          </a:p>
          <a:p>
            <a:pPr lvl="0"/>
            <a:r>
              <a:rPr lang="en-US" sz="1600" dirty="0"/>
              <a:t>Agency for the blind, an Independent Commission</a:t>
            </a:r>
          </a:p>
          <a:p>
            <a:pPr lvl="0"/>
            <a:r>
              <a:rPr lang="en-US" sz="1600" dirty="0"/>
              <a:t>9.5 VRCs across 5 offices statewide</a:t>
            </a:r>
          </a:p>
          <a:p>
            <a:pPr lvl="0"/>
            <a:r>
              <a:rPr lang="en-US" sz="1600" dirty="0"/>
              <a:t>3 Business Relations Coordinators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Accomplishments</a:t>
            </a:r>
          </a:p>
          <a:p>
            <a:r>
              <a:rPr lang="en-US" sz="1600" dirty="0"/>
              <a:t>Created marketing and success stories videos for Oregon businesses audiences</a:t>
            </a:r>
          </a:p>
          <a:p>
            <a:r>
              <a:rPr lang="en-US" sz="1600" dirty="0"/>
              <a:t>Business Relations Consultants trained VRCs, CRP job developers, and workforce partners</a:t>
            </a:r>
          </a:p>
          <a:p>
            <a:r>
              <a:rPr lang="en-US" sz="1600" dirty="0"/>
              <a:t>Hired additional business engagement staff to provide state-wide coverage</a:t>
            </a:r>
          </a:p>
          <a:p>
            <a:r>
              <a:rPr lang="en-US" sz="1600" dirty="0"/>
              <a:t>Developed a combined business engagement team with Workforce and defined team roles and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5" name="Picture 4" descr="Road map of Oregon" title="State of Oregon Road Ma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97" y="113242"/>
            <a:ext cx="1721803" cy="10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53200" cy="1143000"/>
          </a:xfrm>
        </p:spPr>
        <p:txBody>
          <a:bodyPr/>
          <a:lstStyle/>
          <a:p>
            <a:r>
              <a:rPr lang="en-US" dirty="0" smtClean="0"/>
              <a:t>Oregon Vocational Rehabilitation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388533"/>
            <a:ext cx="4267200" cy="504084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</a:t>
            </a:r>
          </a:p>
          <a:p>
            <a:pPr marL="0" indent="0">
              <a:buNone/>
            </a:pPr>
            <a:r>
              <a:rPr lang="en-US" sz="1800" b="1" dirty="0"/>
              <a:t>Agency Lead: </a:t>
            </a:r>
            <a:r>
              <a:rPr lang="en-US" sz="1800" dirty="0" smtClean="0"/>
              <a:t>Keith </a:t>
            </a:r>
            <a:r>
              <a:rPr lang="en-US" sz="1800" dirty="0" err="1" smtClean="0"/>
              <a:t>Ozols</a:t>
            </a:r>
            <a:r>
              <a:rPr lang="en-US" sz="1800" dirty="0" smtClean="0"/>
              <a:t>, </a:t>
            </a:r>
            <a:r>
              <a:rPr lang="en-US" sz="1800" dirty="0" smtClean="0">
                <a:hlinkClick r:id="rId2"/>
              </a:rPr>
              <a:t>keith.ozols@dhsoha.state.or.us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TA Lead:</a:t>
            </a:r>
            <a:r>
              <a:rPr lang="en-US" sz="1800" dirty="0"/>
              <a:t> </a:t>
            </a:r>
            <a:r>
              <a:rPr lang="en-US" sz="1800" dirty="0" smtClean="0"/>
              <a:t>Russ Thelin, </a:t>
            </a:r>
            <a:r>
              <a:rPr lang="en-US" sz="1800" u="sng" dirty="0" smtClean="0">
                <a:hlinkClick r:id="rId3"/>
              </a:rPr>
              <a:t>russell.thelin@umb.edu</a:t>
            </a:r>
            <a:r>
              <a:rPr lang="en-US" sz="1800" u="sng" dirty="0" smtClean="0"/>
              <a:t> </a:t>
            </a:r>
            <a:endParaRPr lang="en-US" sz="1800" b="1" dirty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Goals</a:t>
            </a:r>
            <a:r>
              <a:rPr lang="en-US" sz="1800" b="1" dirty="0"/>
              <a:t>: </a:t>
            </a:r>
          </a:p>
          <a:p>
            <a:r>
              <a:rPr lang="en-US" sz="1800" dirty="0" smtClean="0"/>
              <a:t>Expand existing business relations capacity for greater statewide engagement.</a:t>
            </a:r>
            <a:endParaRPr lang="en-US" sz="1800" dirty="0"/>
          </a:p>
          <a:p>
            <a:r>
              <a:rPr lang="en-US" sz="1800" dirty="0"/>
              <a:t>Coordinate business </a:t>
            </a:r>
            <a:r>
              <a:rPr lang="en-US" sz="1800" dirty="0" smtClean="0"/>
              <a:t>engagement with specific employment sectors (health care, etc.)</a:t>
            </a:r>
            <a:endParaRPr lang="en-US" sz="1800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8799" y="1388534"/>
            <a:ext cx="4775201" cy="463973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Quick Facts:</a:t>
            </a:r>
          </a:p>
          <a:p>
            <a:pPr lvl="0"/>
            <a:r>
              <a:rPr lang="en-US" sz="1800" dirty="0" smtClean="0"/>
              <a:t>General Agency, Department of Human Services</a:t>
            </a:r>
            <a:endParaRPr lang="en-US" sz="1800" dirty="0"/>
          </a:p>
          <a:p>
            <a:pPr lvl="0"/>
            <a:r>
              <a:rPr lang="en-US" sz="1800" dirty="0" smtClean="0"/>
              <a:t>126 VRCs </a:t>
            </a:r>
            <a:r>
              <a:rPr lang="en-US" sz="1800" dirty="0"/>
              <a:t>across </a:t>
            </a:r>
            <a:r>
              <a:rPr lang="en-US" sz="1800" dirty="0" smtClean="0"/>
              <a:t>43 </a:t>
            </a:r>
            <a:r>
              <a:rPr lang="en-US" sz="1800" dirty="0"/>
              <a:t>offices statewide</a:t>
            </a:r>
          </a:p>
          <a:p>
            <a:pPr lvl="0"/>
            <a:r>
              <a:rPr lang="en-US" sz="1800" dirty="0" smtClean="0"/>
              <a:t>1 </a:t>
            </a:r>
            <a:r>
              <a:rPr lang="en-US" sz="1800" dirty="0"/>
              <a:t>Business Relations </a:t>
            </a:r>
            <a:r>
              <a:rPr lang="en-US" sz="1800" dirty="0" smtClean="0"/>
              <a:t>Coordinator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Accomplishments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onnected to the JDVRTAC for resources and TA to expand business engagement effort.</a:t>
            </a:r>
          </a:p>
          <a:p>
            <a:r>
              <a:rPr lang="en-US" sz="1600" dirty="0"/>
              <a:t>Business relations partnership between BE staff of Oregon and Washington VR programs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W</a:t>
            </a:r>
            <a:r>
              <a:rPr lang="en-US" sz="1600" dirty="0" smtClean="0"/>
              <a:t>ith WA-DVR, created the Interstate Disability Employment Alliance (IDEA) for joint-state business engagement in the Portland, OR/Vancouver, WA metro area.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685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875867" cy="1143000"/>
          </a:xfrm>
        </p:spPr>
        <p:txBody>
          <a:bodyPr/>
          <a:lstStyle/>
          <a:p>
            <a:r>
              <a:rPr lang="en-US"/>
              <a:t>Pennsylvania Office of Vocational Rehabilitation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2A98B6-72ED-4F76-B75B-600C308FFAF8}"/>
              </a:ext>
            </a:extLst>
          </p:cNvPr>
          <p:cNvSpPr txBox="1">
            <a:spLocks/>
          </p:cNvSpPr>
          <p:nvPr/>
        </p:nvSpPr>
        <p:spPr bwMode="auto">
          <a:xfrm>
            <a:off x="101600" y="1374134"/>
            <a:ext cx="3640667" cy="442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 Labor Market Information</a:t>
            </a:r>
            <a:endParaRPr lang="en-US"/>
          </a:p>
          <a:p>
            <a:pPr marL="0" indent="0">
              <a:buNone/>
            </a:pPr>
            <a:r>
              <a:rPr lang="en-US" sz="1600" b="1"/>
              <a:t>Agency Lead: </a:t>
            </a:r>
            <a:r>
              <a:rPr lang="en-US" sz="1600"/>
              <a:t>Cindy </a:t>
            </a:r>
            <a:r>
              <a:rPr lang="en-US" sz="1600" err="1"/>
              <a:t>Mundis</a:t>
            </a:r>
            <a:r>
              <a:rPr lang="en-US" sz="1600"/>
              <a:t>, </a:t>
            </a:r>
            <a:r>
              <a:rPr lang="en-US" sz="1600">
                <a:hlinkClick r:id="rId2"/>
              </a:rPr>
              <a:t>cmundis@pa.gov</a:t>
            </a:r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 Vito Desantis, </a:t>
            </a:r>
            <a:r>
              <a:rPr lang="en-US" sz="1600">
                <a:hlinkClick r:id="rId3"/>
              </a:rPr>
              <a:t>vito.desantis@umb.edu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Dana Jefferson</a:t>
            </a:r>
          </a:p>
          <a:p>
            <a:pPr marL="0" indent="0">
              <a:buNone/>
            </a:pPr>
            <a:r>
              <a:rPr lang="en-US" sz="1600">
                <a:hlinkClick r:id="rId4"/>
              </a:rPr>
              <a:t>Dana.jefferson@umb.edu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Goals: </a:t>
            </a:r>
            <a:endParaRPr lang="en-US" sz="1600"/>
          </a:p>
          <a:p>
            <a:r>
              <a:rPr lang="en-US" sz="1800"/>
              <a:t>Integrating Labor Market Information (LMI) into the Vocational Rehabilitation (VR) Process</a:t>
            </a:r>
            <a:endParaRPr lang="en-US"/>
          </a:p>
          <a:p>
            <a:r>
              <a:rPr lang="en-US" sz="1800"/>
              <a:t>Engaging Employers to Hire Minors</a:t>
            </a:r>
          </a:p>
          <a:p>
            <a:pPr marL="0" indent="0">
              <a:buNone/>
            </a:pPr>
            <a:endParaRPr lang="en-US" sz="1800" b="1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1E0E332C-CE6B-4D0A-8EDE-AD8C7D9C6AB4}"/>
              </a:ext>
            </a:extLst>
          </p:cNvPr>
          <p:cNvSpPr txBox="1">
            <a:spLocks/>
          </p:cNvSpPr>
          <p:nvPr/>
        </p:nvSpPr>
        <p:spPr bwMode="auto">
          <a:xfrm>
            <a:off x="3742267" y="1400731"/>
            <a:ext cx="5322044" cy="451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b="1" dirty="0"/>
              <a:t>Quick Facts:</a:t>
            </a:r>
          </a:p>
          <a:p>
            <a:r>
              <a:rPr lang="en-US" sz="1600" dirty="0"/>
              <a:t>combined agency in the Pennsylvania Department of Labor and Industry </a:t>
            </a:r>
          </a:p>
          <a:p>
            <a:r>
              <a:rPr lang="en-US" sz="1600" dirty="0"/>
              <a:t>400 VR Counselors and a centrally managed team of Business Services Representatives across 21 offices statewide</a:t>
            </a:r>
            <a:r>
              <a:rPr lang="en-US" sz="1600" dirty="0" smtClean="0"/>
              <a:t>.</a:t>
            </a:r>
            <a:r>
              <a:rPr lang="en-US" sz="1600" dirty="0"/>
              <a:t> </a:t>
            </a:r>
            <a:endParaRPr lang="en-US" dirty="0"/>
          </a:p>
          <a:p>
            <a:pPr marL="0" indent="0">
              <a:buFont typeface="Arial" charset="0"/>
              <a:buNone/>
            </a:pPr>
            <a:endParaRPr lang="en-US" sz="1800" b="1" dirty="0" smtClean="0"/>
          </a:p>
          <a:p>
            <a:pPr marL="0" indent="0">
              <a:buFont typeface="Arial" charset="0"/>
              <a:buNone/>
            </a:pPr>
            <a:r>
              <a:rPr lang="en-US" sz="1800" b="1" dirty="0" smtClean="0"/>
              <a:t>Accomplishments</a:t>
            </a:r>
            <a:endParaRPr lang="en-US" sz="1800" b="1" dirty="0"/>
          </a:p>
          <a:p>
            <a:r>
              <a:rPr lang="en-US" sz="1600" dirty="0"/>
              <a:t>Coordinated with Center for Workforce Information and Analysis (CWIA) re: available LMI tools</a:t>
            </a:r>
          </a:p>
          <a:p>
            <a:r>
              <a:rPr lang="en-US" sz="1600" dirty="0"/>
              <a:t>Developed LMI Awareness/Use Survey</a:t>
            </a:r>
          </a:p>
          <a:p>
            <a:r>
              <a:rPr lang="en-US" sz="1600" dirty="0"/>
              <a:t>Developed LMI and employer engagement training curriculum</a:t>
            </a:r>
          </a:p>
          <a:p>
            <a:r>
              <a:rPr lang="en-US" sz="1600" dirty="0"/>
              <a:t>Conducted Business Roundtable via Governor's Advisory Committee</a:t>
            </a:r>
          </a:p>
          <a:p>
            <a:r>
              <a:rPr lang="en-US" sz="1600" dirty="0"/>
              <a:t>Hired new business engagement staff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 descr="Pennsylvania state road map" title="Road Map of the State of Pennsylvania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10" y="112395"/>
            <a:ext cx="1997075" cy="10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60533" cy="1143000"/>
          </a:xfrm>
        </p:spPr>
        <p:txBody>
          <a:bodyPr/>
          <a:lstStyle/>
          <a:p>
            <a:r>
              <a:rPr lang="en-US"/>
              <a:t>South Carolina Vocational Rehabilitation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01EDE7-F2BB-45D7-86DF-E96624D37347}"/>
              </a:ext>
            </a:extLst>
          </p:cNvPr>
          <p:cNvSpPr txBox="1">
            <a:spLocks/>
          </p:cNvSpPr>
          <p:nvPr/>
        </p:nvSpPr>
        <p:spPr bwMode="auto">
          <a:xfrm>
            <a:off x="101600" y="1374134"/>
            <a:ext cx="3640667" cy="442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 Business Engagement, Customized Training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 err="1"/>
              <a:t>Darline</a:t>
            </a:r>
            <a:r>
              <a:rPr lang="en-US" sz="1600"/>
              <a:t> Graham</a:t>
            </a:r>
            <a:r>
              <a:rPr lang="en-US" sz="1600" b="1"/>
              <a:t>,</a:t>
            </a:r>
            <a:endParaRPr lang="en-US"/>
          </a:p>
          <a:p>
            <a:pPr marL="0" indent="0">
              <a:buNone/>
            </a:pPr>
            <a:r>
              <a:rPr lang="en-US" sz="1600" b="1"/>
              <a:t> </a:t>
            </a:r>
            <a:r>
              <a:rPr lang="en-US" sz="1600">
                <a:hlinkClick r:id="rId2"/>
              </a:rPr>
              <a:t>dgraham@scvrd.state.sc.us</a:t>
            </a:r>
            <a:r>
              <a:rPr lang="en-US" sz="1600"/>
              <a:t>  </a:t>
            </a:r>
            <a:endParaRPr lang="en-US"/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 Russ Thelin, </a:t>
            </a:r>
            <a:r>
              <a:rPr lang="en-US" sz="1600">
                <a:hlinkClick r:id="rId3"/>
              </a:rPr>
              <a:t>russell.thelin@umb.edu</a:t>
            </a:r>
          </a:p>
          <a:p>
            <a:pPr marL="0" indent="0">
              <a:buNone/>
            </a:pPr>
            <a:r>
              <a:rPr lang="en-US" sz="1800" b="1"/>
              <a:t>Goals: </a:t>
            </a:r>
          </a:p>
          <a:p>
            <a:r>
              <a:rPr lang="en-US" sz="1600"/>
              <a:t>Increase Customized Training Opportunities</a:t>
            </a:r>
          </a:p>
          <a:p>
            <a:r>
              <a:rPr lang="en-US" sz="1600"/>
              <a:t>Increase Capacity of Business Development Specialists to Engage Businesses</a:t>
            </a:r>
          </a:p>
          <a:p>
            <a:r>
              <a:rPr lang="en-US" sz="1600"/>
              <a:t>Continue to Improve Data Collection/Career Connect</a:t>
            </a:r>
          </a:p>
          <a:p>
            <a:endParaRPr lang="en-US" sz="1600"/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59ECA681-E4D1-412E-9E27-8AF6394BC033}"/>
              </a:ext>
            </a:extLst>
          </p:cNvPr>
          <p:cNvSpPr txBox="1">
            <a:spLocks/>
          </p:cNvSpPr>
          <p:nvPr/>
        </p:nvSpPr>
        <p:spPr bwMode="auto">
          <a:xfrm>
            <a:off x="3742268" y="1413292"/>
            <a:ext cx="5273395" cy="462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b="1" dirty="0"/>
              <a:t>Quick Facts:</a:t>
            </a:r>
          </a:p>
          <a:p>
            <a:r>
              <a:rPr lang="en-US" sz="1600" dirty="0"/>
              <a:t>General agency and an independent Commission </a:t>
            </a:r>
          </a:p>
          <a:p>
            <a:r>
              <a:rPr lang="en-US" sz="1600" dirty="0"/>
              <a:t>287 VR Counselors and 21 Business Development Specialists across 24 offices statewide</a:t>
            </a:r>
            <a:endParaRPr lang="en-US" dirty="0"/>
          </a:p>
          <a:p>
            <a:pPr marL="0" indent="0">
              <a:buFont typeface="Arial" charset="0"/>
              <a:buNone/>
            </a:pPr>
            <a:endParaRPr lang="en-US" sz="1800" b="1" dirty="0"/>
          </a:p>
          <a:p>
            <a:pPr marL="0" indent="0">
              <a:buFont typeface="Arial" charset="0"/>
              <a:buNone/>
            </a:pPr>
            <a:r>
              <a:rPr lang="en-US" sz="1800" b="1" dirty="0" smtClean="0"/>
              <a:t>Accomplishments</a:t>
            </a:r>
            <a:endParaRPr lang="en-US" sz="1800" b="1" dirty="0"/>
          </a:p>
          <a:p>
            <a:r>
              <a:rPr lang="en-US" sz="1600" dirty="0"/>
              <a:t>Expanding customized training partnership with Sloan Construction to include participants from WIOA partner program</a:t>
            </a:r>
          </a:p>
          <a:p>
            <a:r>
              <a:rPr lang="en-US" sz="1600" dirty="0"/>
              <a:t>Partnership with </a:t>
            </a:r>
            <a:r>
              <a:rPr lang="en-US" sz="1600" dirty="0" err="1"/>
              <a:t>ReadySC</a:t>
            </a:r>
            <a:r>
              <a:rPr lang="en-US" sz="1600" dirty="0"/>
              <a:t> and Trident Technical College Lean Manufacturing course </a:t>
            </a:r>
            <a:endParaRPr lang="en-US" dirty="0"/>
          </a:p>
          <a:p>
            <a:r>
              <a:rPr lang="en-US" sz="1600" dirty="0"/>
              <a:t>Workgroup meetings to assess capacity of Career Connect and the Universal Business System to capture business engagement information.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 descr="Road map of South Carolina" title="State of South Carolina Road Ma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09" y="167422"/>
            <a:ext cx="1573530" cy="12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2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JD-VRTAC Partners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143000"/>
            <a:ext cx="8890000" cy="4800600"/>
          </a:xfrm>
        </p:spPr>
        <p:txBody>
          <a:bodyPr/>
          <a:lstStyle/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Institute for Community Inclusion (ICI), Univ. of Massachusetts/Boston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  <a:buFontTx/>
              <a:buNone/>
            </a:pPr>
            <a:r>
              <a:rPr lang="en-US" altLang="en-US" sz="2000" b="1" i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In Partnership with</a:t>
            </a:r>
            <a:r>
              <a:rPr lang="en-US" altLang="en-US" sz="2000" b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: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Jobs for the Future (JFF)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Univ. of Arkansas/CURRENTS  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Univ. of Washington 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Council of State Administrators of Vocational Rehabilitation (CSAVR)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  <a:buFontTx/>
              <a:buNone/>
            </a:pPr>
            <a:endParaRPr lang="en-US" altLang="en-US" sz="2000" b="1" i="1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  <a:buFontTx/>
              <a:buNone/>
            </a:pPr>
            <a:r>
              <a:rPr lang="en-US" altLang="en-US" sz="2000" b="1" i="1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In Collaboration with: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National Council of State Agencies for the Blind (NCSAB)</a:t>
            </a:r>
          </a:p>
          <a:p>
            <a:pPr marL="0" indent="0" algn="ctr" eaLnBrk="1" hangingPunct="1">
              <a:lnSpc>
                <a:spcPct val="120000"/>
              </a:lnSpc>
              <a:spcBef>
                <a:spcPts val="100"/>
              </a:spcBef>
            </a:pPr>
            <a:r>
              <a:rPr lang="en-US" altLang="en-US" sz="2000">
                <a:solidFill>
                  <a:srgbClr val="191919"/>
                </a:solidFill>
                <a:latin typeface="Century Gothic" charset="0"/>
                <a:ea typeface="Century Gothic" charset="0"/>
                <a:cs typeface="Century Gothic" charset="0"/>
              </a:rPr>
              <a:t> Technical Assistance Center Collaborative</a:t>
            </a:r>
            <a:endParaRPr lang="en-US" altLang="en-US" sz="2000">
              <a:solidFill>
                <a:srgbClr val="0000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18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26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135749" cy="1143000"/>
          </a:xfrm>
        </p:spPr>
        <p:txBody>
          <a:bodyPr/>
          <a:lstStyle/>
          <a:p>
            <a:r>
              <a:rPr lang="en-US"/>
              <a:t>Tennessee Division of Rehabilitation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C35EE-F16F-9C43-81AA-98B722D3FD54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FDB896-542A-4D04-A30C-FB13DDD4CE16}"/>
              </a:ext>
            </a:extLst>
          </p:cNvPr>
          <p:cNvSpPr txBox="1">
            <a:spLocks/>
          </p:cNvSpPr>
          <p:nvPr/>
        </p:nvSpPr>
        <p:spPr bwMode="auto">
          <a:xfrm>
            <a:off x="101600" y="1143000"/>
            <a:ext cx="3507875" cy="492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r>
              <a:rPr lang="en-US" sz="1600" dirty="0"/>
              <a:t>Paula </a:t>
            </a:r>
            <a:r>
              <a:rPr lang="en-US" sz="1600" dirty="0" err="1"/>
              <a:t>Knisley</a:t>
            </a:r>
            <a:r>
              <a:rPr lang="en-US" sz="1600" b="1" dirty="0"/>
              <a:t>, </a:t>
            </a:r>
            <a:r>
              <a:rPr lang="en-US" sz="1600" dirty="0" err="1"/>
              <a:t>Paula.knisley@tn.gov</a:t>
            </a:r>
            <a:r>
              <a:rPr lang="en-US" sz="1600" dirty="0"/>
              <a:t> </a:t>
            </a:r>
          </a:p>
          <a:p>
            <a:pPr marL="0" indent="0">
              <a:buNone/>
            </a:pPr>
            <a:r>
              <a:rPr lang="en-US" sz="1600" dirty="0"/>
              <a:t>Amy Rader, </a:t>
            </a:r>
            <a:r>
              <a:rPr lang="en-US" sz="1600" dirty="0">
                <a:hlinkClick r:id="rId2"/>
              </a:rPr>
              <a:t>Amy.rader@tn.gov</a:t>
            </a:r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 Kathe </a:t>
            </a:r>
            <a:r>
              <a:rPr lang="en-US" sz="1600" dirty="0" err="1"/>
              <a:t>Matrone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matrok@uw.edu</a:t>
            </a:r>
            <a:endParaRPr lang="en-US" sz="1600" u="sng" dirty="0"/>
          </a:p>
          <a:p>
            <a:pPr marL="0" indent="0">
              <a:buNone/>
            </a:pPr>
            <a:r>
              <a:rPr lang="en-US" sz="1800" b="1" dirty="0"/>
              <a:t>Goals: </a:t>
            </a:r>
          </a:p>
          <a:p>
            <a:r>
              <a:rPr lang="en-US" sz="1600" dirty="0"/>
              <a:t>Build agency capacity in working with the business community</a:t>
            </a:r>
          </a:p>
          <a:p>
            <a:r>
              <a:rPr lang="en-US" sz="1600" dirty="0"/>
              <a:t>Strengthen training opportunities for staff focusing on building and maintaining employer relations</a:t>
            </a:r>
          </a:p>
          <a:p>
            <a:r>
              <a:rPr lang="en-US" sz="1600" dirty="0"/>
              <a:t>Enhance data collection processes to support the Business Service </a:t>
            </a:r>
            <a:r>
              <a:rPr lang="en-US" sz="1600" dirty="0" smtClean="0"/>
              <a:t>Unit</a:t>
            </a:r>
            <a:endParaRPr lang="en-US" sz="16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6C6EB7DE-63CE-44AF-A7FC-DCEE70EF7077}"/>
              </a:ext>
            </a:extLst>
          </p:cNvPr>
          <p:cNvSpPr txBox="1">
            <a:spLocks/>
          </p:cNvSpPr>
          <p:nvPr/>
        </p:nvSpPr>
        <p:spPr bwMode="auto">
          <a:xfrm>
            <a:off x="3609475" y="1307855"/>
            <a:ext cx="5342020" cy="451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800" b="1" dirty="0"/>
              <a:t>Quick Facts:</a:t>
            </a:r>
          </a:p>
          <a:p>
            <a:r>
              <a:rPr lang="en-US" sz="1600" dirty="0"/>
              <a:t>Combined agency in the Tennessee Department of Human Services </a:t>
            </a:r>
          </a:p>
          <a:p>
            <a:r>
              <a:rPr lang="en-US" sz="1600" dirty="0"/>
              <a:t>105 VR Counselors and 12 Business Employment Consultants across 11 offices </a:t>
            </a:r>
            <a:r>
              <a:rPr lang="en-US" sz="1600" dirty="0" smtClean="0"/>
              <a:t>statewide</a:t>
            </a: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sz="1800" b="1" dirty="0" smtClean="0"/>
          </a:p>
          <a:p>
            <a:pPr marL="0" indent="0">
              <a:buFont typeface="Arial" charset="0"/>
              <a:buNone/>
            </a:pPr>
            <a:r>
              <a:rPr lang="en-US" sz="1800" b="1" dirty="0" smtClean="0"/>
              <a:t>Accomplishments</a:t>
            </a:r>
            <a:endParaRPr lang="en-US" sz="1800" b="1" dirty="0"/>
          </a:p>
          <a:p>
            <a:r>
              <a:rPr lang="en-US" sz="1500" dirty="0"/>
              <a:t>Established a senior level Director of Business Services Position and new Agency Leadership Team</a:t>
            </a:r>
          </a:p>
          <a:p>
            <a:r>
              <a:rPr lang="en-US" sz="1500" dirty="0"/>
              <a:t>Implemented regular meetings to share information and increase collaboration with BECs across the state</a:t>
            </a:r>
          </a:p>
          <a:p>
            <a:r>
              <a:rPr lang="en-US" sz="1500" dirty="0"/>
              <a:t>Revised contract with UT, allowing more opportunities for them to train BEC staff on business engagement topics of interest</a:t>
            </a:r>
          </a:p>
          <a:p>
            <a:r>
              <a:rPr lang="en-US" sz="1500" dirty="0"/>
              <a:t>Sustained a tracking mechanism (excel spreadsheet) for business engagement activities and outcomes.</a:t>
            </a:r>
          </a:p>
          <a:p>
            <a:endParaRPr lang="en-US" sz="1600" dirty="0"/>
          </a:p>
        </p:txBody>
      </p:sp>
      <p:pic>
        <p:nvPicPr>
          <p:cNvPr id="6" name="Picture 5" descr="Road map of Tennessee" title="State of Tennessee Road Ma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60" y="219710"/>
            <a:ext cx="2964180" cy="7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8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94400" cy="1143000"/>
          </a:xfrm>
        </p:spPr>
        <p:txBody>
          <a:bodyPr>
            <a:normAutofit/>
          </a:bodyPr>
          <a:lstStyle/>
          <a:p>
            <a:r>
              <a:rPr lang="en-US"/>
              <a:t>Washington Department of Vocational Rehabilitation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Project Area:</a:t>
            </a:r>
            <a:r>
              <a:rPr lang="en-US" sz="1600" dirty="0"/>
              <a:t> Business Engagement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r>
              <a:rPr lang="en-US" sz="1600" dirty="0" smtClean="0"/>
              <a:t>Karen </a:t>
            </a:r>
            <a:r>
              <a:rPr lang="en-US" sz="1600" dirty="0" err="1" smtClean="0"/>
              <a:t>Miceli</a:t>
            </a:r>
            <a:r>
              <a:rPr lang="en-US" sz="1600" dirty="0" smtClean="0"/>
              <a:t>, </a:t>
            </a:r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Karen.miceli@dshs.wa.gov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b="1" dirty="0" smtClean="0"/>
              <a:t>TA </a:t>
            </a:r>
            <a:r>
              <a:rPr lang="en-US" sz="1600" b="1" dirty="0"/>
              <a:t>Lead:</a:t>
            </a:r>
            <a:r>
              <a:rPr lang="en-US" sz="1600" dirty="0"/>
              <a:t> Russ Thelin, </a:t>
            </a:r>
            <a:r>
              <a:rPr lang="en-US" sz="1600" u="sng" dirty="0">
                <a:hlinkClick r:id="rId3"/>
              </a:rPr>
              <a:t>russell.thelin@</a:t>
            </a:r>
            <a:r>
              <a:rPr lang="en-US" sz="1600" u="sng" dirty="0" smtClean="0">
                <a:hlinkClick r:id="rId3"/>
              </a:rPr>
              <a:t>umb.edu</a:t>
            </a:r>
            <a:endParaRPr lang="en-US" sz="1600" u="sng" dirty="0" smtClean="0"/>
          </a:p>
          <a:p>
            <a:pPr marL="0" indent="0">
              <a:buNone/>
            </a:pPr>
            <a:r>
              <a:rPr lang="en-US" sz="1600" b="1" dirty="0" smtClean="0"/>
              <a:t>Goals</a:t>
            </a:r>
            <a:r>
              <a:rPr lang="en-US" sz="1600" b="1" dirty="0"/>
              <a:t>: </a:t>
            </a:r>
          </a:p>
          <a:p>
            <a:r>
              <a:rPr lang="en-US" sz="1600" dirty="0" smtClean="0"/>
              <a:t>Establish </a:t>
            </a:r>
            <a:r>
              <a:rPr lang="en-US" sz="1600" dirty="0"/>
              <a:t>business relations within WA-DVR.</a:t>
            </a:r>
          </a:p>
          <a:p>
            <a:r>
              <a:rPr lang="en-US" sz="1600" dirty="0" smtClean="0"/>
              <a:t>Expand capacity for business engagement for greater statewide availability.</a:t>
            </a:r>
          </a:p>
          <a:p>
            <a:r>
              <a:rPr lang="en-US" sz="1600" dirty="0" smtClean="0"/>
              <a:t>Establish partnerships with key business partners including, but not limited to; WorkSource, Chambers of Commerce, CSAVR NET, agency generated contacts.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99284" y="1600200"/>
            <a:ext cx="4625173" cy="4428067"/>
          </a:xfrm>
        </p:spPr>
        <p:txBody>
          <a:bodyPr/>
          <a:lstStyle/>
          <a:p>
            <a:pPr marL="0" lvl="0" indent="0" defTabSz="9144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Quick Facts: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General Agency in the Washington Department of Social and Health Services.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One lead Business Engagement Manager and 18 business engagement specialists.</a:t>
            </a:r>
            <a:endParaRPr lang="en-US" sz="1600" dirty="0"/>
          </a:p>
          <a:p>
            <a:pPr marL="0" lvl="0" indent="0" defTabSz="9144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/>
          </a:p>
          <a:p>
            <a:pPr marL="0" lvl="0" indent="0" defTabSz="9144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/>
              <a:t>Accomplishments: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Established job description for business engagement staff within the agency 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Placed business engagement specialists in locations throughout Washington.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Created data elements spreadsheet to gather information on business engagement activities for reporting and continuous improvement purposes</a:t>
            </a:r>
            <a:r>
              <a:rPr lang="en-US" sz="1400" b="1" dirty="0"/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Successfully partnering with </a:t>
            </a:r>
            <a:r>
              <a:rPr lang="en-US" sz="1400" dirty="0" err="1" smtClean="0"/>
              <a:t>WorkSource</a:t>
            </a:r>
            <a:r>
              <a:rPr lang="en-US" sz="1400" dirty="0" smtClean="0"/>
              <a:t>, SHRM</a:t>
            </a:r>
            <a:r>
              <a:rPr lang="en-US" sz="1400" dirty="0"/>
              <a:t>,  Chambers, and </a:t>
            </a:r>
            <a:r>
              <a:rPr lang="en-US" sz="1400" dirty="0" smtClean="0"/>
              <a:t>CSAVR </a:t>
            </a:r>
            <a:r>
              <a:rPr lang="en-US" sz="1400" dirty="0"/>
              <a:t>Net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7" name="Picture 6" descr="Road map of Washington state" title="Road Map of the State of Washington 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5" y="188496"/>
            <a:ext cx="2026352" cy="11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6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Century Gothic" charset="0"/>
                <a:ea typeface="Century Gothic" charset="0"/>
                <a:cs typeface="Century Gothic" charset="0"/>
              </a:rPr>
              <a:t>Contact Information 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6938" cy="4343400"/>
          </a:xfrm>
        </p:spPr>
        <p:txBody>
          <a:bodyPr/>
          <a:lstStyle/>
          <a:p>
            <a:pPr marL="0" indent="0" algn="ctr" eaLnBrk="1" hangingPunct="1">
              <a:spcBef>
                <a:spcPts val="600"/>
              </a:spcBef>
              <a:buNone/>
            </a:pPr>
            <a:r>
              <a:rPr lang="en-US" sz="2800" u="none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Firstname</a:t>
            </a:r>
            <a:r>
              <a:rPr lang="en-US" sz="2800" u="none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2800" u="none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Lastname</a:t>
            </a:r>
            <a:endParaRPr lang="en-US" sz="2800" u="none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 eaLnBrk="1" hangingPunct="1">
              <a:spcBef>
                <a:spcPts val="600"/>
              </a:spcBef>
              <a:buNone/>
            </a:pPr>
            <a:r>
              <a:rPr lang="en-US" sz="2800" b="0" u="none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(617) 287-XXXX</a:t>
            </a:r>
          </a:p>
          <a:p>
            <a:pPr marL="0" indent="0" algn="ctr" eaLnBrk="1" hangingPunct="1">
              <a:spcBef>
                <a:spcPts val="600"/>
              </a:spcBef>
              <a:buNone/>
            </a:pPr>
            <a:r>
              <a:rPr lang="en-US" sz="2800" b="0" u="none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firstname.lastname@umb.edu</a:t>
            </a:r>
            <a:endParaRPr lang="en-US" sz="2800" b="0" u="none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 eaLnBrk="1" hangingPunct="1">
              <a:spcBef>
                <a:spcPts val="600"/>
              </a:spcBef>
              <a:buNone/>
            </a:pPr>
            <a:endParaRPr lang="en-US" sz="2800" b="0" u="none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 eaLnBrk="1" hangingPunct="1">
              <a:spcBef>
                <a:spcPts val="600"/>
              </a:spcBef>
              <a:buNone/>
            </a:pPr>
            <a:r>
              <a:rPr lang="en-US" sz="280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www.explorevr.org</a:t>
            </a:r>
            <a:endParaRPr lang="en-US" sz="2800" b="0" u="none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 algn="ctr" eaLnBrk="1" hangingPunct="1">
              <a:spcBef>
                <a:spcPts val="600"/>
              </a:spcBef>
              <a:buNone/>
            </a:pPr>
            <a:r>
              <a:rPr lang="en-US" sz="2800" b="0" u="none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www.communityinclusion.org</a:t>
            </a:r>
            <a:endParaRPr lang="en-US" altLang="en-US" sz="28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CC725D-D843-1044-BC46-B54BC258E05D}" type="slidenum">
              <a:rPr lang="en-US" altLang="en-US" sz="1400">
                <a:solidFill>
                  <a:schemeClr val="bg1"/>
                </a:solidFill>
                <a:latin typeface="Verdana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>
              <a:solidFill>
                <a:schemeClr val="bg1"/>
              </a:solidFill>
              <a:latin typeface="Verdana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000">
                <a:latin typeface="Century Gothic" charset="0"/>
                <a:ea typeface="Century Gothic" charset="0"/>
                <a:cs typeface="Century Gothic" charset="0"/>
              </a:rPr>
              <a:t>Arkansas Rehabilitation Services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15900" y="1185333"/>
            <a:ext cx="3577167" cy="484293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Areas:</a:t>
            </a:r>
            <a:r>
              <a:rPr lang="en-US" sz="1800" dirty="0"/>
              <a:t> Business Engagement, Labor Market Information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r>
              <a:rPr lang="en-US" sz="1600" dirty="0"/>
              <a:t>Rodney Chandler, </a:t>
            </a:r>
            <a:r>
              <a:rPr lang="en-US" sz="1600" u="sng" dirty="0">
                <a:hlinkClick r:id="rId2"/>
              </a:rPr>
              <a:t>rodney.chandler@arkansas.gov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 Paula </a:t>
            </a:r>
            <a:r>
              <a:rPr lang="en-US" sz="1600" dirty="0" err="1"/>
              <a:t>Pottenger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ppottenger@uacurrents.org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Goals:</a:t>
            </a:r>
          </a:p>
          <a:p>
            <a:r>
              <a:rPr lang="en-US" altLang="en-US" sz="1600" dirty="0"/>
              <a:t>Increase agency collaboration between Business Engagement and Field Services</a:t>
            </a:r>
          </a:p>
          <a:p>
            <a:r>
              <a:rPr lang="en-US" altLang="en-US" sz="1600" dirty="0"/>
              <a:t>Increase agency engagement and participation with businesses and provider services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199467" y="1185333"/>
            <a:ext cx="4673600" cy="4842934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Quick Facts:  </a:t>
            </a:r>
          </a:p>
          <a:p>
            <a:r>
              <a:rPr lang="en-US" sz="1600"/>
              <a:t>General agency in the Department of Career Education</a:t>
            </a:r>
          </a:p>
          <a:p>
            <a:r>
              <a:rPr lang="en-US" sz="1600"/>
              <a:t>80 VRCs across 19 offices statewide</a:t>
            </a:r>
          </a:p>
          <a:p>
            <a:r>
              <a:rPr lang="en-US" sz="1600"/>
              <a:t>12 Business Engagement Representatives</a:t>
            </a:r>
          </a:p>
          <a:p>
            <a:pPr marL="0" indent="0">
              <a:buNone/>
            </a:pPr>
            <a:r>
              <a:rPr lang="en-US" sz="1800" b="1"/>
              <a:t>Accomplishments</a:t>
            </a:r>
          </a:p>
          <a:p>
            <a:r>
              <a:rPr lang="en-US" sz="1600"/>
              <a:t>Collaboratively developed Field Office Business Engagement action plans, which have contributed to BERs and VRCs making joint customer visits to local businesses</a:t>
            </a:r>
          </a:p>
          <a:p>
            <a:r>
              <a:rPr lang="en-US" sz="1600"/>
              <a:t>Providing ongoing quarterly business engagement trainings to workforce partners.</a:t>
            </a:r>
          </a:p>
          <a:p>
            <a:r>
              <a:rPr lang="en-US" sz="1600"/>
              <a:t>VRC &amp; BER staff are involved at the onset of a consumer’s case to share LMI and create effective IEPs together with consumers. </a:t>
            </a:r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8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10" name="Picture 9" descr="Road map of Arkansas" title="State of Arkansas Road Ma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0"/>
            <a:ext cx="1032933" cy="10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0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71733" cy="1143000"/>
          </a:xfrm>
        </p:spPr>
        <p:txBody>
          <a:bodyPr/>
          <a:lstStyle/>
          <a:p>
            <a:r>
              <a:rPr lang="en-US"/>
              <a:t>Connecticut Bureau of Education and Services for the Blind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2D8B6F3B-ED75-4308-9449-637F54266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286934"/>
            <a:ext cx="4038600" cy="4702174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  Labor Market Information, Business Engagement</a:t>
            </a:r>
          </a:p>
          <a:p>
            <a:pPr marL="0" indent="0">
              <a:buNone/>
            </a:pPr>
            <a:r>
              <a:rPr lang="en-US" sz="1600" b="1"/>
              <a:t>Agency Lead: Mary Burgard, </a:t>
            </a:r>
            <a:endParaRPr lang="en-US" sz="1600"/>
          </a:p>
          <a:p>
            <a:pPr marL="0" indent="0">
              <a:buNone/>
            </a:pPr>
            <a:r>
              <a:rPr lang="en-US" sz="1600">
                <a:hlinkClick r:id="rId2"/>
              </a:rPr>
              <a:t>mary.burgard@ct.gov</a:t>
            </a:r>
            <a:endParaRPr lang="en-US" sz="1600"/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 Vito Desantis, </a:t>
            </a:r>
            <a:endParaRPr lang="en-US" sz="1600" u="sng"/>
          </a:p>
          <a:p>
            <a:pPr marL="0" indent="0">
              <a:buNone/>
            </a:pPr>
            <a:r>
              <a:rPr lang="en-US" sz="1600">
                <a:hlinkClick r:id="rId3"/>
              </a:rPr>
              <a:t>vito.desantis@umb.edu</a:t>
            </a:r>
            <a:endParaRPr lang="en-US" sz="1600" u="sng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800" b="1"/>
              <a:t>Goals: </a:t>
            </a:r>
          </a:p>
          <a:p>
            <a:r>
              <a:rPr lang="en-US" sz="1600"/>
              <a:t>Increase Systematic Use of LMI by VR Counselors</a:t>
            </a:r>
          </a:p>
          <a:p>
            <a:r>
              <a:rPr lang="en-US" sz="1600"/>
              <a:t>Decrease in the number of clients choosing careers without good job prospects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C6A16ED9-81AC-4E2D-8AB0-33596C1A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8800" y="1286934"/>
            <a:ext cx="4775200" cy="474133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</a:rPr>
              <a:t>Quick Facts:</a:t>
            </a:r>
          </a:p>
          <a:p>
            <a:r>
              <a:rPr lang="en-US" sz="1600" dirty="0"/>
              <a:t>Blind agency located within Connecticut Department of Rehabilitation Services </a:t>
            </a:r>
          </a:p>
          <a:p>
            <a:r>
              <a:rPr lang="en-US" sz="1600" dirty="0"/>
              <a:t>10 VR Counselors in one office statewide</a:t>
            </a:r>
            <a:endParaRPr lang="en-US" dirty="0"/>
          </a:p>
          <a:p>
            <a:pPr marL="0" lvl="0" indent="0">
              <a:buNone/>
            </a:pPr>
            <a:endParaRPr lang="en-US" sz="1800" b="1" dirty="0"/>
          </a:p>
          <a:p>
            <a:pPr marL="0" lvl="0" indent="0">
              <a:buNone/>
            </a:pPr>
            <a:r>
              <a:rPr lang="en-US" sz="1800" b="1" dirty="0"/>
              <a:t>Accomplishments</a:t>
            </a:r>
          </a:p>
          <a:p>
            <a:r>
              <a:rPr lang="en-US" sz="1600" dirty="0"/>
              <a:t>Determined where the use of LMI database fits into the Agency's VR process</a:t>
            </a:r>
          </a:p>
          <a:p>
            <a:r>
              <a:rPr lang="en-US" sz="1600" dirty="0"/>
              <a:t>Conducted a training on the use of LMI</a:t>
            </a:r>
          </a:p>
          <a:p>
            <a:r>
              <a:rPr lang="en-US" sz="1600" dirty="0"/>
              <a:t>Determined the use of LMI within the Agency's VR process with post-survey</a:t>
            </a:r>
          </a:p>
          <a:p>
            <a:r>
              <a:rPr lang="en-US" sz="1600" dirty="0"/>
              <a:t>Reviewed Career Index Plus to determine suitability for use</a:t>
            </a:r>
          </a:p>
        </p:txBody>
      </p:sp>
      <p:pic>
        <p:nvPicPr>
          <p:cNvPr id="6" name="Picture 5" descr="Road map of Connecticut" title="Road Map of the State of Connecticu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02" y="186267"/>
            <a:ext cx="155448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65333" cy="1143000"/>
          </a:xfrm>
        </p:spPr>
        <p:txBody>
          <a:bodyPr/>
          <a:lstStyle/>
          <a:p>
            <a:r>
              <a:rPr lang="en-US"/>
              <a:t>Colorado Division of Vocational Rehabilitation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286934"/>
            <a:ext cx="4038600" cy="4702174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 Business Engagement, Labor Market Information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/>
              <a:t>Jennifer </a:t>
            </a:r>
            <a:r>
              <a:rPr lang="en-US" sz="1600" err="1"/>
              <a:t>Scilacci</a:t>
            </a:r>
            <a:r>
              <a:rPr lang="en-US" sz="1600"/>
              <a:t>, </a:t>
            </a:r>
            <a:r>
              <a:rPr lang="en-US" sz="1600" u="sng">
                <a:hlinkClick r:id="rId2"/>
              </a:rPr>
              <a:t>jennifer.scilacci@state.co.us</a:t>
            </a:r>
            <a:endParaRPr lang="en-US" sz="1600"/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 Dana Jefferson, </a:t>
            </a:r>
            <a:r>
              <a:rPr lang="en-US" sz="1600" u="sng">
                <a:hlinkClick r:id="rId3"/>
              </a:rPr>
              <a:t>dana.jefferson@umb.edu</a:t>
            </a:r>
            <a:endParaRPr lang="en-US" sz="1600"/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Goals: </a:t>
            </a:r>
          </a:p>
          <a:p>
            <a:r>
              <a:rPr lang="en-US" sz="1600"/>
              <a:t>Increase the systematic use of LMI within CO DVR to produce better client outcomes, including increased client wages.</a:t>
            </a:r>
          </a:p>
          <a:p>
            <a:r>
              <a:rPr lang="en-US" sz="1600"/>
              <a:t>Increase business engagement effectiveness through partnerships and skill building. </a:t>
            </a:r>
            <a:endParaRPr lang="en-US" sz="1600" b="1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8800" y="1286934"/>
            <a:ext cx="4775200" cy="474133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Quick Facts:</a:t>
            </a:r>
          </a:p>
          <a:p>
            <a:pPr lvl="0"/>
            <a:r>
              <a:rPr lang="en-US" sz="1600" dirty="0"/>
              <a:t>Combined agency in the Department of Labor</a:t>
            </a:r>
          </a:p>
          <a:p>
            <a:pPr lvl="0"/>
            <a:r>
              <a:rPr lang="en-US" sz="1600" dirty="0"/>
              <a:t>105 VRCs across 27-29 offices statewide</a:t>
            </a:r>
          </a:p>
          <a:p>
            <a:pPr lvl="0"/>
            <a:r>
              <a:rPr lang="en-US" sz="1600" dirty="0"/>
              <a:t>9 Employment Specialists</a:t>
            </a:r>
            <a:endParaRPr lang="en-US" dirty="0"/>
          </a:p>
          <a:p>
            <a:pPr marL="0" lvl="0" indent="0">
              <a:buNone/>
            </a:pPr>
            <a:endParaRPr lang="en-US" sz="1800" b="1" dirty="0"/>
          </a:p>
          <a:p>
            <a:pPr marL="0" lvl="0" indent="0">
              <a:buNone/>
            </a:pPr>
            <a:r>
              <a:rPr lang="en-US" sz="1800" b="1" dirty="0"/>
              <a:t>Accomplishments</a:t>
            </a:r>
          </a:p>
          <a:p>
            <a:r>
              <a:rPr lang="en-US" sz="1600" dirty="0"/>
              <a:t>Determined current LMI use among staff through meetings and surveys</a:t>
            </a:r>
          </a:p>
          <a:p>
            <a:r>
              <a:rPr lang="en-US" sz="1600" dirty="0"/>
              <a:t>Developed and reviewed LMI training curriculum and related materials</a:t>
            </a:r>
          </a:p>
          <a:p>
            <a:r>
              <a:rPr lang="en-US" sz="1600" dirty="0"/>
              <a:t>Developed an agency-wide business engagement plan </a:t>
            </a:r>
          </a:p>
          <a:p>
            <a:r>
              <a:rPr lang="en-US" sz="1600" dirty="0"/>
              <a:t>Completed Business Outreach </a:t>
            </a:r>
            <a:r>
              <a:rPr lang="en-US" sz="1600" dirty="0" smtClean="0"/>
              <a:t>Specialist </a:t>
            </a:r>
            <a:r>
              <a:rPr lang="en-US" sz="1600" dirty="0"/>
              <a:t>staff development plans and trainings.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7" name="Picture 6" descr="Road map of Colorado" title="Raod Map of the State of Colorad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08915"/>
            <a:ext cx="1439439" cy="9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22533" cy="1143000"/>
          </a:xfrm>
        </p:spPr>
        <p:txBody>
          <a:bodyPr/>
          <a:lstStyle/>
          <a:p>
            <a:r>
              <a:rPr lang="en-US"/>
              <a:t>Delaware Division of Rehabilitation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525FEC8F-8893-4B80-B659-0ACBE88E6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286934"/>
            <a:ext cx="4038600" cy="470217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  Customized Training, Business Engagement</a:t>
            </a:r>
          </a:p>
          <a:p>
            <a:pPr marL="0" indent="0">
              <a:buNone/>
            </a:pPr>
            <a:r>
              <a:rPr lang="en-US" sz="1600" b="1" dirty="0"/>
              <a:t>Agency Lead: </a:t>
            </a:r>
            <a:endParaRPr lang="en-US" dirty="0"/>
          </a:p>
          <a:p>
            <a:pPr marL="0" indent="0">
              <a:buNone/>
            </a:pPr>
            <a:r>
              <a:rPr lang="en-US" sz="1600" b="1" dirty="0"/>
              <a:t>Jocelyn </a:t>
            </a:r>
            <a:r>
              <a:rPr lang="en-US" sz="1600" b="1" dirty="0" err="1"/>
              <a:t>Langrehr</a:t>
            </a:r>
            <a:r>
              <a:rPr lang="en-US" sz="1600" b="1" dirty="0"/>
              <a:t>, </a:t>
            </a:r>
            <a:br>
              <a:rPr lang="en-US" sz="1600" b="1" dirty="0"/>
            </a:br>
            <a:r>
              <a:rPr lang="en-US" sz="1600" dirty="0">
                <a:hlinkClick r:id="rId2"/>
              </a:rPr>
              <a:t>jocelyn.langrehr@state.de.us</a:t>
            </a:r>
            <a:endParaRPr lang="en-US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 </a:t>
            </a:r>
            <a:endParaRPr lang="en-US" sz="1600" u="sng" dirty="0"/>
          </a:p>
          <a:p>
            <a:pPr>
              <a:buNone/>
            </a:pPr>
            <a:r>
              <a:rPr lang="en-US" sz="1600" dirty="0"/>
              <a:t>Linda Mock, </a:t>
            </a:r>
            <a:r>
              <a:rPr lang="en-US" sz="1600" dirty="0">
                <a:hlinkClick r:id="rId3"/>
              </a:rPr>
              <a:t>linda.mock@umb.edu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Goals: </a:t>
            </a:r>
          </a:p>
          <a:p>
            <a:r>
              <a:rPr lang="en-US" sz="1600" dirty="0"/>
              <a:t>Expansion of career pathways programming statewide</a:t>
            </a:r>
          </a:p>
          <a:p>
            <a:r>
              <a:rPr lang="en-US" sz="1600" dirty="0"/>
              <a:t>Alignment of VR career pathways with Department of Education and Training</a:t>
            </a:r>
            <a:endParaRPr lang="en-US" dirty="0"/>
          </a:p>
          <a:p>
            <a:r>
              <a:rPr lang="en-US" sz="1600" dirty="0"/>
              <a:t>Career pathways education statewide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80C6084B-F3B5-4610-A4DA-995F7E8FE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0200" y="1286934"/>
            <a:ext cx="5003800" cy="4741334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Quick Facts:</a:t>
            </a:r>
          </a:p>
          <a:p>
            <a:r>
              <a:rPr lang="en-US" sz="1600" dirty="0"/>
              <a:t>General agency housed in the Delaware Department of Labor </a:t>
            </a:r>
          </a:p>
          <a:p>
            <a:r>
              <a:rPr lang="en-US" sz="1600" dirty="0"/>
              <a:t>40 VR Counselors and VR Counselor Assistants and 5-7 Employment Specialists across five offices statewide. </a:t>
            </a:r>
            <a:endParaRPr lang="en-US" dirty="0"/>
          </a:p>
          <a:p>
            <a:pPr marL="0" lvl="0" indent="0">
              <a:buNone/>
            </a:pPr>
            <a:endParaRPr lang="en-US" sz="1800" b="1" dirty="0" smtClean="0"/>
          </a:p>
          <a:p>
            <a:pPr marL="0" lvl="0" indent="0">
              <a:buNone/>
            </a:pPr>
            <a:r>
              <a:rPr lang="en-US" sz="1800" b="1" dirty="0" smtClean="0"/>
              <a:t>Accomplishments</a:t>
            </a:r>
            <a:endParaRPr lang="en-US" sz="1800" b="1" dirty="0"/>
          </a:p>
          <a:p>
            <a:r>
              <a:rPr lang="en-US" sz="1600" dirty="0"/>
              <a:t>Expanded leadership to all state one stop offices: Georgetown, Dover, Newark, Wilmington</a:t>
            </a:r>
            <a:endParaRPr lang="en-US" sz="1600" b="1" dirty="0"/>
          </a:p>
          <a:p>
            <a:r>
              <a:rPr lang="en-US" sz="1600" dirty="0"/>
              <a:t>Educated VR staff statewide on career pathways</a:t>
            </a:r>
          </a:p>
          <a:p>
            <a:r>
              <a:rPr lang="en-US" sz="1600" dirty="0"/>
              <a:t>Educated vendors who provide placement services about career pathways</a:t>
            </a:r>
          </a:p>
          <a:p>
            <a:endParaRPr lang="en-US" sz="1800" dirty="0"/>
          </a:p>
          <a:p>
            <a:endParaRPr lang="en-US" sz="1600" dirty="0"/>
          </a:p>
        </p:txBody>
      </p:sp>
      <p:pic>
        <p:nvPicPr>
          <p:cNvPr id="6" name="Picture 5" descr=" Road Map of Delaware" title="Road Map of the State of Delawa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27" y="51692"/>
            <a:ext cx="1414346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05600" cy="1143000"/>
          </a:xfrm>
        </p:spPr>
        <p:txBody>
          <a:bodyPr/>
          <a:lstStyle/>
          <a:p>
            <a:r>
              <a:rPr lang="en-US"/>
              <a:t>Illinois Department of Rehabilitation Services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1600" y="1371600"/>
            <a:ext cx="4639733" cy="4617508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Project Area:</a:t>
            </a:r>
            <a:r>
              <a:rPr lang="en-US" sz="1800"/>
              <a:t> Business Engagement; Employer Supports</a:t>
            </a:r>
          </a:p>
          <a:p>
            <a:pPr marL="0" indent="0">
              <a:buNone/>
            </a:pPr>
            <a:r>
              <a:rPr lang="en-US" sz="1600" b="1"/>
              <a:t>Agency Lead: </a:t>
            </a:r>
            <a:r>
              <a:rPr lang="en-US" sz="1600"/>
              <a:t>Douglas Morton, John </a:t>
            </a:r>
            <a:r>
              <a:rPr lang="en-US" sz="1600" err="1"/>
              <a:t>Marchioro</a:t>
            </a:r>
            <a:r>
              <a:rPr lang="en-US" sz="1600"/>
              <a:t>: </a:t>
            </a:r>
            <a:r>
              <a:rPr lang="en-US" sz="1600" u="sng">
                <a:hlinkClick r:id="rId2"/>
              </a:rPr>
              <a:t>douglas.morton@illinois.gov</a:t>
            </a:r>
            <a:r>
              <a:rPr lang="en-US" sz="1600"/>
              <a:t>; </a:t>
            </a:r>
            <a:r>
              <a:rPr lang="en-US" sz="1600">
                <a:hlinkClick r:id="rId3"/>
              </a:rPr>
              <a:t>John.marchioro@illinois.gov</a:t>
            </a:r>
            <a:r>
              <a:rPr lang="en-US" sz="1600"/>
              <a:t> </a:t>
            </a:r>
          </a:p>
          <a:p>
            <a:pPr marL="0" indent="0">
              <a:buNone/>
            </a:pPr>
            <a:r>
              <a:rPr lang="en-US" sz="1600" b="1"/>
              <a:t>TA Lead:</a:t>
            </a:r>
            <a:r>
              <a:rPr lang="en-US" sz="1600"/>
              <a:t> Jeanne Miller, </a:t>
            </a:r>
            <a:r>
              <a:rPr lang="en-US" sz="1600" u="sng">
                <a:hlinkClick r:id="rId4"/>
              </a:rPr>
              <a:t>jmiller@uacurrents.org</a:t>
            </a:r>
            <a:r>
              <a:rPr lang="en-US" sz="160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/>
              <a:t>Goals: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Develop an agency-wide business engagement strategy, which involved:</a:t>
            </a:r>
          </a:p>
          <a:p>
            <a:pPr lvl="0"/>
            <a:r>
              <a:rPr lang="en-US" sz="1400"/>
              <a:t>training at least 45 DRS field-level staff on business relations with demonstrated skill gains</a:t>
            </a:r>
          </a:p>
          <a:p>
            <a:pPr lvl="0"/>
            <a:r>
              <a:rPr lang="en-US" sz="1400"/>
              <a:t>establishing successful relationships with 20 business entities</a:t>
            </a:r>
          </a:p>
          <a:p>
            <a:pPr lvl="0"/>
            <a:r>
              <a:rPr lang="en-US" sz="1400"/>
              <a:t>achieving at least 50 successful employment outcomes for VR program customers at those businesses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41334" y="1371600"/>
            <a:ext cx="4402666" cy="465666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Quick Facts:</a:t>
            </a:r>
          </a:p>
          <a:p>
            <a:pPr lvl="0"/>
            <a:r>
              <a:rPr lang="en-US" sz="1600" dirty="0"/>
              <a:t>Combined agency in the Department of Human Services</a:t>
            </a:r>
          </a:p>
          <a:p>
            <a:pPr lvl="0"/>
            <a:r>
              <a:rPr lang="en-US" sz="1600" dirty="0"/>
              <a:t>225 VRCs across 47 offices in 5 state regions </a:t>
            </a:r>
          </a:p>
          <a:p>
            <a:pPr lvl="0"/>
            <a:r>
              <a:rPr lang="en-US" sz="1600" dirty="0"/>
              <a:t>5 Employment Resource Specialists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Accomplishments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Created a document of the Business Engagement Services Team (BEST) Roles and Functions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Established </a:t>
            </a:r>
            <a:r>
              <a:rPr lang="en-US" sz="1400" dirty="0" err="1"/>
              <a:t>WebCM</a:t>
            </a:r>
            <a:r>
              <a:rPr lang="en-US" sz="1400" dirty="0"/>
              <a:t> Business Engagement Screen to track business contacts</a:t>
            </a:r>
          </a:p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/>
              <a:t>As of November 2017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trained 85 field staff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established relationships with 180 new businesses.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placed 38 and successfully closed 13 VR customers as a result of the BEST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7" name="Picture 6" descr="Illinois state road map" title="Road Map of the State of Illinoi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67" y="64558"/>
            <a:ext cx="795866" cy="13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891867" cy="1143000"/>
          </a:xfrm>
        </p:spPr>
        <p:txBody>
          <a:bodyPr/>
          <a:lstStyle/>
          <a:p>
            <a:r>
              <a:rPr lang="en-US"/>
              <a:t>Maine Bureau of Rehabilitation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5994DDB5-3637-494C-9089-3E28BD9AA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371600"/>
            <a:ext cx="3989137" cy="461750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Engagement; Employer Supports</a:t>
            </a:r>
          </a:p>
          <a:p>
            <a:pPr marL="0" indent="0">
              <a:buNone/>
            </a:pPr>
            <a:r>
              <a:rPr lang="en-US" sz="1600" b="1" dirty="0"/>
              <a:t>Agency Lead: Christine Robinson, </a:t>
            </a:r>
            <a:br>
              <a:rPr lang="en-US" sz="1600" b="1" dirty="0"/>
            </a:br>
            <a:r>
              <a:rPr lang="en-US" sz="1600" dirty="0">
                <a:hlinkClick r:id="rId2"/>
              </a:rPr>
              <a:t>christine.c.robinson@maine.gov</a:t>
            </a:r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 Linda Mock, </a:t>
            </a:r>
            <a:r>
              <a:rPr lang="en-US" sz="1600" dirty="0">
                <a:hlinkClick r:id="rId3"/>
              </a:rPr>
              <a:t>linda.mock@umb.edu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buClrTx/>
              <a:buSzTx/>
              <a:buFont typeface="Arial" charset="0"/>
              <a:buNone/>
              <a:tabLst/>
              <a:defRPr/>
            </a:pPr>
            <a:endParaRPr lang="en-US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Goals:</a:t>
            </a:r>
          </a:p>
          <a:p>
            <a:pPr defTabSz="914400" fontAlgn="auto">
              <a:defRPr/>
            </a:pPr>
            <a:r>
              <a:rPr lang="en-US" sz="1600" dirty="0"/>
              <a:t>Improve Connections and Services to Employers with Existing Resources, Including Career Center Partners</a:t>
            </a:r>
          </a:p>
          <a:p>
            <a:pPr defTabSz="914400" fontAlgn="auto">
              <a:defRPr/>
            </a:pPr>
            <a:r>
              <a:rPr lang="en-US" sz="1600" dirty="0"/>
              <a:t>Improve Case Management through the use of Technology</a:t>
            </a:r>
          </a:p>
          <a:p>
            <a:pPr defTabSz="914400" fontAlgn="auto">
              <a:defRPr/>
            </a:pPr>
            <a:r>
              <a:rPr lang="en-US" sz="1600" dirty="0"/>
              <a:t>Develop a CRP system/process that provides more accountability and improves overall outcomes</a:t>
            </a:r>
          </a:p>
          <a:p>
            <a:pPr defTabSz="914400" fontAlgn="auto">
              <a:defRPr/>
            </a:pPr>
            <a:endParaRPr lang="en-US" sz="14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EDE4550C-0A0D-443F-A34A-FFE0D403E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870" y="1684420"/>
            <a:ext cx="4402666" cy="43046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Quick Facts:</a:t>
            </a:r>
          </a:p>
          <a:p>
            <a:pPr lvl="0"/>
            <a:r>
              <a:rPr lang="en-US" sz="1600" dirty="0"/>
              <a:t>General agency in the Department of Labor/Bureau of Rehabilitation Services</a:t>
            </a:r>
          </a:p>
          <a:p>
            <a:pPr lvl="0"/>
            <a:r>
              <a:rPr lang="en-US" sz="1600" dirty="0"/>
              <a:t>66 VRCs across 9 offices statewide</a:t>
            </a:r>
          </a:p>
          <a:p>
            <a:pPr lvl="0"/>
            <a:r>
              <a:rPr lang="en-US" sz="1600" dirty="0"/>
              <a:t>1.25 Business Relations </a:t>
            </a:r>
            <a:r>
              <a:rPr lang="en-US" sz="1600" dirty="0" smtClean="0"/>
              <a:t>Specialists</a:t>
            </a:r>
            <a:endParaRPr lang="en-US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Accomplishments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/>
              <a:t>DVR Business Relations Staff participate in newly formed Statewide Workforce Action Team (SWAT).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/>
              <a:t>Demonstration and potential pilot of the SARA program 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/>
              <a:t>Captured preliminary feedback from CRPs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/>
              <a:t>Generated a CRP expenditures and outcomes report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  <p:pic>
        <p:nvPicPr>
          <p:cNvPr id="6" name="Picture 5" descr="Road map of Maine" title="State of Maine Road Ma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9" y="262255"/>
            <a:ext cx="1213736" cy="14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39467" cy="1143000"/>
          </a:xfrm>
        </p:spPr>
        <p:txBody>
          <a:bodyPr/>
          <a:lstStyle/>
          <a:p>
            <a:r>
              <a:rPr lang="en-US"/>
              <a:t>Massachusetts Commission for the Blind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6C35EE-F16F-9C43-81AA-98B722D3FD5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xmlns="" id="{ED8712B0-0AA7-4B78-9FF5-11E229423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600" y="1371600"/>
            <a:ext cx="3748505" cy="461750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Project Area:</a:t>
            </a:r>
            <a:r>
              <a:rPr lang="en-US" sz="1800" dirty="0"/>
              <a:t> Business Engagement; Employer Supports</a:t>
            </a:r>
          </a:p>
          <a:p>
            <a:pPr marL="0" indent="0">
              <a:buNone/>
            </a:pPr>
            <a:r>
              <a:rPr lang="en-US" sz="1600" b="1" dirty="0"/>
              <a:t>Agency Lead: Joey </a:t>
            </a:r>
            <a:r>
              <a:rPr lang="en-US" sz="1600" b="1" dirty="0" err="1"/>
              <a:t>Buizon</a:t>
            </a:r>
            <a:r>
              <a:rPr lang="en-US" sz="1600" b="1" dirty="0"/>
              <a:t>,  </a:t>
            </a:r>
            <a:r>
              <a:rPr lang="en-US" sz="1600" dirty="0">
                <a:hlinkClick r:id="rId2"/>
              </a:rPr>
              <a:t>joey.buizon@state.ma.us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TA Lead:</a:t>
            </a:r>
            <a:r>
              <a:rPr lang="en-US" sz="1600" dirty="0"/>
              <a:t> Linda Mock, </a:t>
            </a:r>
            <a:r>
              <a:rPr lang="en-US" sz="1600" dirty="0">
                <a:hlinkClick r:id="rId3"/>
              </a:rPr>
              <a:t>Linda.Mock@umb.edu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buClrTx/>
              <a:buSzTx/>
              <a:buFont typeface="Arial" charset="0"/>
              <a:buNone/>
              <a:tabLst/>
              <a:defRPr/>
            </a:pPr>
            <a:endParaRPr lang="en-US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Goals: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Strengthen the strategic partnership between MCB, Perkins, Carroll Center</a:t>
            </a:r>
            <a:endParaRPr lang="en-US" sz="1800" b="1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800" dirty="0"/>
              <a:t>Develop a shared database of Massachusetts employers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en-US" sz="1800" dirty="0"/>
          </a:p>
          <a:p>
            <a:pPr marL="0" indent="0" defTabSz="9144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800" b="1" dirty="0"/>
          </a:p>
          <a:p>
            <a:pPr defTabSz="914400" fontAlgn="auto">
              <a:defRPr/>
            </a:pPr>
            <a:endParaRPr lang="en-US" sz="1400" dirty="0"/>
          </a:p>
          <a:p>
            <a:pPr defTabSz="914400" fontAlgn="auto">
              <a:defRPr/>
            </a:pPr>
            <a:endParaRPr lang="en-US" sz="1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8AE8DB34-2E17-418C-B997-7BF64FF22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0105" y="1143000"/>
            <a:ext cx="5293893" cy="484610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Quick Facts:</a:t>
            </a:r>
          </a:p>
          <a:p>
            <a:r>
              <a:rPr lang="en-US" sz="1800" dirty="0"/>
              <a:t>Blind agency housed in Massachusetts Department of Health and Human Services </a:t>
            </a:r>
            <a:endParaRPr lang="en-US" dirty="0"/>
          </a:p>
          <a:p>
            <a:r>
              <a:rPr lang="en-US" sz="1800" dirty="0"/>
              <a:t>17 VR Counselors </a:t>
            </a:r>
            <a:r>
              <a:rPr lang="en-US" sz="1800" dirty="0" smtClean="0"/>
              <a:t>and 4 </a:t>
            </a:r>
            <a:r>
              <a:rPr lang="en-US" sz="1800" dirty="0"/>
              <a:t>Employment Specialists across four offices statewide. 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Accomplishments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/>
              <a:t>Developed a shared</a:t>
            </a:r>
            <a:r>
              <a:rPr lang="en-US" sz="1800" b="1" dirty="0"/>
              <a:t> </a:t>
            </a:r>
            <a:r>
              <a:rPr lang="en-US" sz="1800" dirty="0"/>
              <a:t>Salesforce database containing all data</a:t>
            </a:r>
            <a:endParaRPr lang="en-US" sz="1800" b="1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/>
              <a:t>Developed a training manual and Engage in training activities for users of the database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800" dirty="0"/>
              <a:t>Created a MOU developed and agreed upon by all partners</a:t>
            </a:r>
          </a:p>
          <a:p>
            <a:pPr marL="0" indent="0" defTabSz="9144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  <p:pic>
        <p:nvPicPr>
          <p:cNvPr id="6" name="Picture 5" descr="Road map of Massachusetts " title="Road Map of the State of Massachusett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32347"/>
            <a:ext cx="1568872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C States Handout Powerpoint" id="{8A9D4BF2-0EC9-0049-B803-D32D88A9F378}" vid="{762BF4B1-7A8C-E846-9961-2161A2DC7B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447FB14C1F744783760FC7909BF6B3" ma:contentTypeVersion="2" ma:contentTypeDescription="Create a new document." ma:contentTypeScope="" ma:versionID="4cb5046c8c6e038fa042de66a8e5db54">
  <xsd:schema xmlns:xsd="http://www.w3.org/2001/XMLSchema" xmlns:xs="http://www.w3.org/2001/XMLSchema" xmlns:p="http://schemas.microsoft.com/office/2006/metadata/properties" xmlns:ns2="63f6c64a-0f64-4c6e-ac7b-fea5216ff2a3" targetNamespace="http://schemas.microsoft.com/office/2006/metadata/properties" ma:root="true" ma:fieldsID="ebcd0a20f906e46e4399828e998cea4f" ns2:_="">
    <xsd:import namespace="63f6c64a-0f64-4c6e-ac7b-fea5216ff2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f6c64a-0f64-4c6e-ac7b-fea5216ff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7999FE-BA20-4A21-8573-A27722E712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7379D96-EB5A-44D6-9F7A-528593BA09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15544E-722C-4DBB-AAF8-DBC674C5442A}">
  <ds:schemaRefs>
    <ds:schemaRef ds:uri="63f6c64a-0f64-4c6e-ac7b-fea5216ff2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1784</Words>
  <Application>Microsoft Macintosh PowerPoint</Application>
  <PresentationFormat>On-screen Show (4:3)</PresentationFormat>
  <Paragraphs>407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MS PGothic</vt:lpstr>
      <vt:lpstr>ＭＳ Ｐゴシック</vt:lpstr>
      <vt:lpstr>Verdana</vt:lpstr>
      <vt:lpstr>Office Theme</vt:lpstr>
      <vt:lpstr>Job-Driven Technical Assistance Center  (JD-VRTAC)  Learning Collaborative State Vocational Rehabilitation Agencies </vt:lpstr>
      <vt:lpstr>JD-VRTAC Partners</vt:lpstr>
      <vt:lpstr>Arkansas Rehabilitation Services </vt:lpstr>
      <vt:lpstr>Connecticut Bureau of Education and Services for the Blind </vt:lpstr>
      <vt:lpstr>Colorado Division of Vocational Rehabilitation </vt:lpstr>
      <vt:lpstr>Delaware Division of Rehabilitation</vt:lpstr>
      <vt:lpstr>Illinois Department of Rehabilitation Services</vt:lpstr>
      <vt:lpstr>Maine Bureau of Rehabilitation Services</vt:lpstr>
      <vt:lpstr>Massachusetts Commission for the Blind</vt:lpstr>
      <vt:lpstr>Montana Department of Vocational Rehabilitation and Blind Services </vt:lpstr>
      <vt:lpstr>Nebraska Vocational Rehabilitation</vt:lpstr>
      <vt:lpstr>New Hampshire Vocational Rehabilitation</vt:lpstr>
      <vt:lpstr>New Jersey Division of Vocational Rehabilitation</vt:lpstr>
      <vt:lpstr>New Jersey Commission for the Blind and Visually Impaired</vt:lpstr>
      <vt:lpstr>North Dakota Division of Vocational Rehabilitation</vt:lpstr>
      <vt:lpstr>Oregon Commission for the Blind</vt:lpstr>
      <vt:lpstr>Oregon Vocational Rehabilitation</vt:lpstr>
      <vt:lpstr>Pennsylvania Office of Vocational Rehabilitation</vt:lpstr>
      <vt:lpstr>South Carolina Vocational Rehabilitation Department</vt:lpstr>
      <vt:lpstr>Tennessee Division of Rehabilitation Services</vt:lpstr>
      <vt:lpstr>Washington Department of Vocational Rehabilitation</vt:lpstr>
      <vt:lpstr>Contact Information 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Job-Driven Technical Assistance Center  (JD-VRTAC)  Learning Collaborative State Vocational Rehabilitation Agencies </dc:title>
  <cp:lastModifiedBy>Katie Allen</cp:lastModifiedBy>
  <cp:revision>7</cp:revision>
  <dcterms:modified xsi:type="dcterms:W3CDTF">2018-07-27T16:55:35Z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0x01010003447FB14C1F744783760FC7909BF6B3</vt:lpwstr>
  </property>
</Properties>
</file>